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9" r:id="rId3"/>
    <p:sldId id="336" r:id="rId4"/>
    <p:sldId id="331" r:id="rId5"/>
    <p:sldId id="261" r:id="rId6"/>
    <p:sldId id="262" r:id="rId7"/>
    <p:sldId id="33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37" r:id="rId47"/>
    <p:sldId id="344" r:id="rId48"/>
    <p:sldId id="345" r:id="rId49"/>
    <p:sldId id="346" r:id="rId50"/>
    <p:sldId id="347" r:id="rId51"/>
    <p:sldId id="348" r:id="rId52"/>
    <p:sldId id="343" r:id="rId53"/>
    <p:sldId id="302" r:id="rId54"/>
    <p:sldId id="329" r:id="rId55"/>
    <p:sldId id="330" r:id="rId56"/>
    <p:sldId id="307" r:id="rId57"/>
    <p:sldId id="333" r:id="rId58"/>
    <p:sldId id="335" r:id="rId59"/>
    <p:sldId id="334" r:id="rId60"/>
    <p:sldId id="312" r:id="rId61"/>
    <p:sldId id="313" r:id="rId62"/>
    <p:sldId id="314" r:id="rId63"/>
    <p:sldId id="316" r:id="rId64"/>
    <p:sldId id="317" r:id="rId65"/>
    <p:sldId id="318" r:id="rId66"/>
    <p:sldId id="319" r:id="rId67"/>
    <p:sldId id="349" r:id="rId68"/>
    <p:sldId id="320" r:id="rId69"/>
    <p:sldId id="322" r:id="rId70"/>
    <p:sldId id="323" r:id="rId71"/>
    <p:sldId id="324" r:id="rId72"/>
    <p:sldId id="325" r:id="rId73"/>
    <p:sldId id="326" r:id="rId74"/>
    <p:sldId id="350" r:id="rId75"/>
    <p:sldId id="327" r:id="rId76"/>
    <p:sldId id="328"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AA5D"/>
    <a:srgbClr val="D5CA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10" d="100"/>
          <a:sy n="110" d="100"/>
        </p:scale>
        <p:origin x="-1000" y="-4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714F642D-B5FA-8146-955C-6C52805B9A8B}" type="datetimeFigureOut">
              <a:rPr lang="en-US" smtClean="0"/>
              <a:t>21/05/2014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597239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714F642D-B5FA-8146-955C-6C52805B9A8B}" type="datetimeFigureOut">
              <a:rPr lang="en-US" smtClean="0"/>
              <a:t>21/05/2014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710491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714F642D-B5FA-8146-955C-6C52805B9A8B}" type="datetimeFigureOut">
              <a:rPr lang="en-US" smtClean="0"/>
              <a:t>21/05/2014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1122486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714F642D-B5FA-8146-955C-6C52805B9A8B}" type="datetimeFigureOut">
              <a:rPr lang="en-US" smtClean="0"/>
              <a:t>21/05/2014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3383099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714F642D-B5FA-8146-955C-6C52805B9A8B}" type="datetimeFigureOut">
              <a:rPr lang="en-US" smtClean="0"/>
              <a:t>21/05/2014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2164798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714F642D-B5FA-8146-955C-6C52805B9A8B}" type="datetimeFigureOut">
              <a:rPr lang="en-US" smtClean="0"/>
              <a:t>21/05/2014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387689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714F642D-B5FA-8146-955C-6C52805B9A8B}" type="datetimeFigureOut">
              <a:rPr lang="en-US" smtClean="0"/>
              <a:t>21/05/2014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4089706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714F642D-B5FA-8146-955C-6C52805B9A8B}" type="datetimeFigureOut">
              <a:rPr lang="en-US" smtClean="0"/>
              <a:t>21/05/2014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2339275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4F642D-B5FA-8146-955C-6C52805B9A8B}" type="datetimeFigureOut">
              <a:rPr lang="en-US" smtClean="0"/>
              <a:t>21/05/2014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217215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714F642D-B5FA-8146-955C-6C52805B9A8B}" type="datetimeFigureOut">
              <a:rPr lang="en-US" smtClean="0"/>
              <a:t>21/05/2014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1293739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714F642D-B5FA-8146-955C-6C52805B9A8B}" type="datetimeFigureOut">
              <a:rPr lang="en-US" smtClean="0"/>
              <a:t>21/05/2014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6D1C4-9BF0-234E-8636-392584EB9BB5}" type="slidenum">
              <a:rPr lang="en-US" smtClean="0"/>
              <a:t>‹#›</a:t>
            </a:fld>
            <a:endParaRPr lang="en-US"/>
          </a:p>
        </p:txBody>
      </p:sp>
    </p:spTree>
    <p:extLst>
      <p:ext uri="{BB962C8B-B14F-4D97-AF65-F5344CB8AC3E}">
        <p14:creationId xmlns:p14="http://schemas.microsoft.com/office/powerpoint/2010/main" val="11690243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4F642D-B5FA-8146-955C-6C52805B9A8B}" type="datetimeFigureOut">
              <a:rPr lang="en-US" smtClean="0"/>
              <a:t>21/05/2014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6D1C4-9BF0-234E-8636-392584EB9BB5}" type="slidenum">
              <a:rPr lang="en-US" smtClean="0"/>
              <a:t>‹#›</a:t>
            </a:fld>
            <a:endParaRPr lang="en-US"/>
          </a:p>
        </p:txBody>
      </p:sp>
    </p:spTree>
    <p:extLst>
      <p:ext uri="{BB962C8B-B14F-4D97-AF65-F5344CB8AC3E}">
        <p14:creationId xmlns:p14="http://schemas.microsoft.com/office/powerpoint/2010/main" val="491879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p:nvPr>
        </p:nvSpPr>
        <p:spPr/>
        <p:txBody>
          <a:bodyPr>
            <a:noAutofit/>
          </a:bodyPr>
          <a:lstStyle/>
          <a:p>
            <a:r>
              <a:rPr lang="en-US" sz="6000" b="1" dirty="0" smtClean="0">
                <a:latin typeface="+mn-lt"/>
                <a:cs typeface="AhnbergHand"/>
              </a:rPr>
              <a:t>Are we there yet?</a:t>
            </a:r>
            <a:br>
              <a:rPr lang="en-US" sz="6000" b="1" dirty="0" smtClean="0">
                <a:latin typeface="+mn-lt"/>
                <a:cs typeface="AhnbergHand"/>
              </a:rPr>
            </a:br>
            <a:r>
              <a:rPr lang="en-US" sz="6000" b="1" dirty="0" smtClean="0">
                <a:latin typeface="+mn-lt"/>
                <a:cs typeface="AhnbergHand"/>
              </a:rPr>
              <a:t/>
            </a:r>
            <a:br>
              <a:rPr lang="en-US" sz="6000" b="1" dirty="0" smtClean="0">
                <a:latin typeface="+mn-lt"/>
                <a:cs typeface="AhnbergHand"/>
              </a:rPr>
            </a:br>
            <a:r>
              <a:rPr lang="en-US" sz="4000" dirty="0" smtClean="0">
                <a:latin typeface="+mn-lt"/>
                <a:cs typeface="AhnbergHand"/>
              </a:rPr>
              <a:t>20 </a:t>
            </a:r>
            <a:r>
              <a:rPr lang="en-US" sz="4000" dirty="0">
                <a:latin typeface="+mn-lt"/>
                <a:cs typeface="AhnbergHand"/>
              </a:rPr>
              <a:t>years of </a:t>
            </a:r>
            <a:r>
              <a:rPr lang="en-US" sz="4000" dirty="0" smtClean="0">
                <a:latin typeface="+mn-lt"/>
                <a:cs typeface="AhnbergHand"/>
              </a:rPr>
              <a:t>IPv6</a:t>
            </a:r>
            <a:endParaRPr lang="en-US" sz="3600" dirty="0">
              <a:latin typeface="+mn-lt"/>
              <a:cs typeface="AhnbergHand"/>
            </a:endParaRPr>
          </a:p>
        </p:txBody>
      </p:sp>
      <p:sp>
        <p:nvSpPr>
          <p:cNvPr id="3" name="Subtitle 2"/>
          <p:cNvSpPr>
            <a:spLocks noGrp="1"/>
          </p:cNvSpPr>
          <p:nvPr>
            <p:ph type="subTitle" idx="1"/>
          </p:nvPr>
        </p:nvSpPr>
        <p:spPr>
          <a:xfrm>
            <a:off x="2382918" y="5840361"/>
            <a:ext cx="6400800" cy="582433"/>
          </a:xfrm>
        </p:spPr>
        <p:txBody>
          <a:bodyPr rtlCol="0">
            <a:normAutofit lnSpcReduction="10000"/>
          </a:bodyPr>
          <a:lstStyle/>
          <a:p>
            <a:pPr algn="r" eaLnBrk="1" fontAlgn="auto" hangingPunct="1">
              <a:spcAft>
                <a:spcPts val="0"/>
              </a:spcAft>
              <a:buFont typeface="Arial"/>
              <a:buNone/>
              <a:defRPr/>
            </a:pPr>
            <a:r>
              <a:rPr lang="en-US" sz="1600" dirty="0" smtClean="0">
                <a:latin typeface="AhnbergHand"/>
                <a:cs typeface="AhnbergHand"/>
              </a:rPr>
              <a:t>Geoff Huston</a:t>
            </a:r>
          </a:p>
          <a:p>
            <a:pPr algn="r" eaLnBrk="1" fontAlgn="auto" hangingPunct="1">
              <a:spcAft>
                <a:spcPts val="0"/>
              </a:spcAft>
              <a:buFont typeface="Arial"/>
              <a:buNone/>
              <a:defRPr/>
            </a:pPr>
            <a:r>
              <a:rPr lang="en-US" sz="1600" dirty="0" smtClean="0">
                <a:latin typeface="AhnbergHand"/>
                <a:cs typeface="AhnbergHand"/>
              </a:rPr>
              <a:t>APNIC</a:t>
            </a:r>
          </a:p>
        </p:txBody>
      </p:sp>
    </p:spTree>
    <p:extLst>
      <p:ext uri="{BB962C8B-B14F-4D97-AF65-F5344CB8AC3E}">
        <p14:creationId xmlns:p14="http://schemas.microsoft.com/office/powerpoint/2010/main" val="42802357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Wavering in the ranks!</a:t>
            </a:r>
            <a:endParaRPr lang="en-US" dirty="0"/>
          </a:p>
        </p:txBody>
      </p:sp>
      <p:pic>
        <p:nvPicPr>
          <p:cNvPr id="4" name="Picture 3" descr="Screen Shot 2013-08-25 at 9.16.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124744"/>
            <a:ext cx="6414979" cy="4840151"/>
          </a:xfrm>
          <a:prstGeom prst="rect">
            <a:avLst/>
          </a:prstGeom>
        </p:spPr>
      </p:pic>
      <p:sp>
        <p:nvSpPr>
          <p:cNvPr id="5" name="TextBox 4"/>
          <p:cNvSpPr txBox="1"/>
          <p:nvPr/>
        </p:nvSpPr>
        <p:spPr>
          <a:xfrm>
            <a:off x="323528" y="5723964"/>
            <a:ext cx="8424936" cy="369332"/>
          </a:xfrm>
          <a:prstGeom prst="rect">
            <a:avLst/>
          </a:prstGeom>
          <a:solidFill>
            <a:schemeClr val="bg1">
              <a:lumMod val="85000"/>
            </a:schemeClr>
          </a:solidFill>
        </p:spPr>
        <p:txBody>
          <a:bodyPr wrap="square" rtlCol="0">
            <a:spAutoFit/>
          </a:bodyPr>
          <a:lstStyle/>
          <a:p>
            <a:r>
              <a:rPr lang="en-US" dirty="0"/>
              <a:t>M</a:t>
            </a:r>
            <a:r>
              <a:rPr lang="en-US" dirty="0" smtClean="0"/>
              <a:t>oments of doubt and uncertainty!</a:t>
            </a:r>
            <a:endParaRPr lang="en-US" dirty="0"/>
          </a:p>
        </p:txBody>
      </p:sp>
      <p:sp>
        <p:nvSpPr>
          <p:cNvPr id="6" name="Rectangle 5"/>
          <p:cNvSpPr/>
          <p:nvPr/>
        </p:nvSpPr>
        <p:spPr>
          <a:xfrm>
            <a:off x="1519487" y="1192098"/>
            <a:ext cx="6875204" cy="4293406"/>
          </a:xfrm>
          <a:prstGeom prst="rect">
            <a:avLst/>
          </a:prstGeom>
          <a:noFill/>
          <a:ln>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386164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384"/>
            <a:ext cx="8352928" cy="1143000"/>
          </a:xfrm>
        </p:spPr>
        <p:txBody>
          <a:bodyPr>
            <a:normAutofit fontScale="90000"/>
          </a:bodyPr>
          <a:lstStyle/>
          <a:p>
            <a:r>
              <a:rPr lang="en-US" dirty="0" smtClean="0"/>
              <a:t>2004: IPv6 Address Policies Revisited</a:t>
            </a:r>
            <a:endParaRPr lang="en-US" dirty="0"/>
          </a:p>
        </p:txBody>
      </p:sp>
      <p:pic>
        <p:nvPicPr>
          <p:cNvPr id="4" name="Picture 3" descr="Screen Shot 2013-08-25 at 9.19.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4" y="1052736"/>
            <a:ext cx="5820139" cy="4365104"/>
          </a:xfrm>
          <a:prstGeom prst="rect">
            <a:avLst/>
          </a:prstGeom>
        </p:spPr>
      </p:pic>
      <p:sp>
        <p:nvSpPr>
          <p:cNvPr id="5" name="TextBox 4"/>
          <p:cNvSpPr txBox="1"/>
          <p:nvPr/>
        </p:nvSpPr>
        <p:spPr>
          <a:xfrm>
            <a:off x="323528" y="5517232"/>
            <a:ext cx="8424936" cy="677108"/>
          </a:xfrm>
          <a:prstGeom prst="rect">
            <a:avLst/>
          </a:prstGeom>
          <a:solidFill>
            <a:schemeClr val="bg1">
              <a:lumMod val="85000"/>
            </a:schemeClr>
          </a:solidFill>
        </p:spPr>
        <p:txBody>
          <a:bodyPr wrap="square" rtlCol="0">
            <a:spAutoFit/>
          </a:bodyPr>
          <a:lstStyle/>
          <a:p>
            <a:r>
              <a:rPr lang="en-US" dirty="0" smtClean="0"/>
              <a:t>Contemplating changing the HD Ratio and the 48 bit end site prefix. </a:t>
            </a:r>
          </a:p>
          <a:p>
            <a:r>
              <a:rPr lang="en-US" sz="2000" dirty="0" smtClean="0">
                <a:latin typeface="Calibri"/>
                <a:cs typeface="Calibri"/>
              </a:rPr>
              <a:t>“</a:t>
            </a:r>
            <a:r>
              <a:rPr lang="en-US" i="1" dirty="0" smtClean="0">
                <a:latin typeface="Calibri"/>
                <a:cs typeface="Calibri"/>
              </a:rPr>
              <a:t>But you can’t do that! The installed base of IPv6 is too big to change!</a:t>
            </a:r>
            <a:r>
              <a:rPr lang="en-US" sz="2000" dirty="0" smtClean="0">
                <a:latin typeface="Calibri"/>
                <a:cs typeface="Calibri"/>
              </a:rPr>
              <a:t>”</a:t>
            </a:r>
            <a:endParaRPr lang="en-US" sz="2000" dirty="0">
              <a:latin typeface="Calibri"/>
              <a:cs typeface="Calibri"/>
            </a:endParaRPr>
          </a:p>
        </p:txBody>
      </p:sp>
    </p:spTree>
    <p:extLst>
      <p:ext uri="{BB962C8B-B14F-4D97-AF65-F5344CB8AC3E}">
        <p14:creationId xmlns:p14="http://schemas.microsoft.com/office/powerpoint/2010/main" val="41435255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4-16 at 11.19.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300"/>
            <a:ext cx="9144000" cy="6107976"/>
          </a:xfrm>
          <a:prstGeom prst="rect">
            <a:avLst/>
          </a:prstGeom>
        </p:spPr>
      </p:pic>
      <p:sp>
        <p:nvSpPr>
          <p:cNvPr id="2" name="Title 1"/>
          <p:cNvSpPr>
            <a:spLocks noGrp="1"/>
          </p:cNvSpPr>
          <p:nvPr>
            <p:ph type="title"/>
          </p:nvPr>
        </p:nvSpPr>
        <p:spPr/>
        <p:txBody>
          <a:bodyPr/>
          <a:lstStyle/>
          <a:p>
            <a:r>
              <a:rPr lang="en-US" dirty="0" smtClean="0"/>
              <a:t>2005:</a:t>
            </a:r>
            <a:endParaRPr lang="en-US" dirty="0"/>
          </a:p>
        </p:txBody>
      </p:sp>
      <p:pic>
        <p:nvPicPr>
          <p:cNvPr id="4" name="Picture 3" descr="Screen Shot 2013-08-25 at 9.21.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956" y="1531256"/>
            <a:ext cx="4911024" cy="3688630"/>
          </a:xfrm>
          <a:prstGeom prst="rect">
            <a:avLst/>
          </a:prstGeom>
        </p:spPr>
      </p:pic>
      <p:sp>
        <p:nvSpPr>
          <p:cNvPr id="5" name="TextBox 4"/>
          <p:cNvSpPr txBox="1"/>
          <p:nvPr/>
        </p:nvSpPr>
        <p:spPr>
          <a:xfrm>
            <a:off x="457200" y="5855786"/>
            <a:ext cx="8424936" cy="707886"/>
          </a:xfrm>
          <a:prstGeom prst="rect">
            <a:avLst/>
          </a:prstGeom>
          <a:solidFill>
            <a:schemeClr val="bg1">
              <a:lumMod val="85000"/>
            </a:schemeClr>
          </a:solidFill>
        </p:spPr>
        <p:txBody>
          <a:bodyPr wrap="square" rtlCol="0">
            <a:spAutoFit/>
          </a:bodyPr>
          <a:lstStyle/>
          <a:p>
            <a:r>
              <a:rPr lang="en-US" sz="2000" dirty="0" smtClean="0"/>
              <a:t>If this is all about guessing future requirements, then sometimes we</a:t>
            </a:r>
          </a:p>
          <a:p>
            <a:r>
              <a:rPr lang="en-US" sz="2000" dirty="0">
                <a:latin typeface="Calibri"/>
                <a:cs typeface="Calibri"/>
              </a:rPr>
              <a:t>c</a:t>
            </a:r>
            <a:r>
              <a:rPr lang="en-US" sz="2000" dirty="0" smtClean="0">
                <a:latin typeface="Calibri"/>
                <a:cs typeface="Calibri"/>
              </a:rPr>
              <a:t>an be both right and incredibly wrong at the same time!</a:t>
            </a:r>
            <a:endParaRPr lang="en-US" sz="2000" dirty="0">
              <a:latin typeface="Calibri"/>
              <a:cs typeface="Calibri"/>
            </a:endParaRPr>
          </a:p>
        </p:txBody>
      </p:sp>
      <p:sp>
        <p:nvSpPr>
          <p:cNvPr id="7" name="TextBox 6"/>
          <p:cNvSpPr txBox="1"/>
          <p:nvPr/>
        </p:nvSpPr>
        <p:spPr>
          <a:xfrm>
            <a:off x="4651375" y="6563672"/>
            <a:ext cx="7575381" cy="276999"/>
          </a:xfrm>
          <a:prstGeom prst="rect">
            <a:avLst/>
          </a:prstGeom>
          <a:noFill/>
        </p:spPr>
        <p:txBody>
          <a:bodyPr wrap="square" rtlCol="0">
            <a:spAutoFit/>
          </a:bodyPr>
          <a:lstStyle/>
          <a:p>
            <a:r>
              <a:rPr lang="en-US" sz="900" dirty="0" smtClean="0">
                <a:solidFill>
                  <a:schemeClr val="bg1">
                    <a:lumMod val="65000"/>
                  </a:schemeClr>
                </a:solidFill>
              </a:rPr>
              <a:t>Photo Credit: Flickr: Jessica Cross: Horse Racing at </a:t>
            </a:r>
            <a:r>
              <a:rPr lang="en-US" sz="900" dirty="0" err="1" smtClean="0">
                <a:solidFill>
                  <a:schemeClr val="bg1">
                    <a:lumMod val="65000"/>
                  </a:schemeClr>
                </a:solidFill>
              </a:rPr>
              <a:t>Mornington</a:t>
            </a:r>
            <a:endParaRPr lang="en-US" sz="900" dirty="0" smtClean="0">
              <a:solidFill>
                <a:schemeClr val="bg1">
                  <a:lumMod val="65000"/>
                </a:schemeClr>
              </a:solidFill>
            </a:endParaRPr>
          </a:p>
          <a:p>
            <a:r>
              <a:rPr lang="en-US" sz="300" dirty="0">
                <a:solidFill>
                  <a:schemeClr val="bg1">
                    <a:lumMod val="65000"/>
                  </a:schemeClr>
                </a:solidFill>
              </a:rPr>
              <a:t>https://</a:t>
            </a:r>
            <a:r>
              <a:rPr lang="en-US" sz="300" dirty="0" err="1">
                <a:solidFill>
                  <a:schemeClr val="bg1">
                    <a:lumMod val="65000"/>
                  </a:schemeClr>
                </a:solidFill>
              </a:rPr>
              <a:t>www.flickr.com</a:t>
            </a:r>
            <a:r>
              <a:rPr lang="en-US" sz="300" dirty="0">
                <a:solidFill>
                  <a:schemeClr val="bg1">
                    <a:lumMod val="65000"/>
                  </a:schemeClr>
                </a:solidFill>
              </a:rPr>
              <a:t>/photos/</a:t>
            </a:r>
            <a:r>
              <a:rPr lang="en-US" sz="300" dirty="0" err="1">
                <a:solidFill>
                  <a:schemeClr val="bg1">
                    <a:lumMod val="65000"/>
                  </a:schemeClr>
                </a:solidFill>
              </a:rPr>
              <a:t>jesscross</a:t>
            </a:r>
            <a:r>
              <a:rPr lang="en-US" sz="300" dirty="0">
                <a:solidFill>
                  <a:schemeClr val="bg1">
                    <a:lumMod val="65000"/>
                  </a:schemeClr>
                </a:solidFill>
              </a:rPr>
              <a:t>/3169240519/in/photolist-5Q4bMV-4gyhvJ-Gvc5k-34jvvH-5XiMpu-Jb5hm-eXiyxv-2ajyQ-6fscj8-32N5HE-JdpwB-aCcUB-8q2wVx-8q2xPx-8v83iE-Ht4go-63qFi2-HfF2U-8JUCPk-797TPo-7942S4-7943A8-5hTPuQ-5hTPew-E3Vzr-5XiKxU-6iJ21P-5HF7SH-Ht4gj-6iNcFs-6yLEYT-8uaFep-5Xew1T-8uaG1i-8q5tMJ-fpqkrQ-4gyrbf-i9Bra-8q2Ake-8q5HLs-2aayTQ-8v7YPq-Ht4gb-NyKJM-5dgGTX-5bWSxq-5dgRoz-5bWVWQ-7942q6-7942sn/</a:t>
            </a:r>
          </a:p>
        </p:txBody>
      </p:sp>
    </p:spTree>
    <p:extLst>
      <p:ext uri="{BB962C8B-B14F-4D97-AF65-F5344CB8AC3E}">
        <p14:creationId xmlns:p14="http://schemas.microsoft.com/office/powerpoint/2010/main" val="19265812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4624"/>
            <a:ext cx="8352928" cy="1143000"/>
          </a:xfrm>
        </p:spPr>
        <p:txBody>
          <a:bodyPr>
            <a:normAutofit fontScale="90000"/>
          </a:bodyPr>
          <a:lstStyle/>
          <a:p>
            <a:r>
              <a:rPr lang="en-US" dirty="0" smtClean="0"/>
              <a:t>2005: Redefining terms of engagement</a:t>
            </a:r>
            <a:endParaRPr lang="en-US" dirty="0"/>
          </a:p>
        </p:txBody>
      </p:sp>
      <p:pic>
        <p:nvPicPr>
          <p:cNvPr id="3" name="Picture 2" descr="Screen Shot 2013-08-25 at 10.23.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980728"/>
            <a:ext cx="6490340" cy="4570922"/>
          </a:xfrm>
          <a:prstGeom prst="rect">
            <a:avLst/>
          </a:prstGeom>
        </p:spPr>
      </p:pic>
      <p:sp>
        <p:nvSpPr>
          <p:cNvPr id="6" name="TextBox 5"/>
          <p:cNvSpPr txBox="1"/>
          <p:nvPr/>
        </p:nvSpPr>
        <p:spPr>
          <a:xfrm>
            <a:off x="323528" y="5723964"/>
            <a:ext cx="8424936" cy="646331"/>
          </a:xfrm>
          <a:prstGeom prst="rect">
            <a:avLst/>
          </a:prstGeom>
          <a:solidFill>
            <a:schemeClr val="bg1">
              <a:lumMod val="85000"/>
            </a:schemeClr>
          </a:solidFill>
        </p:spPr>
        <p:txBody>
          <a:bodyPr wrap="square" rtlCol="0">
            <a:spAutoFit/>
          </a:bodyPr>
          <a:lstStyle/>
          <a:p>
            <a:r>
              <a:rPr lang="en-US" dirty="0" smtClean="0"/>
              <a:t>The emerging realization that IPv6 won’t just happen in the same way that IPv4 just happened --  there are other factors at play here.</a:t>
            </a:r>
            <a:endParaRPr lang="en-US" dirty="0"/>
          </a:p>
        </p:txBody>
      </p:sp>
    </p:spTree>
    <p:extLst>
      <p:ext uri="{BB962C8B-B14F-4D97-AF65-F5344CB8AC3E}">
        <p14:creationId xmlns:p14="http://schemas.microsoft.com/office/powerpoint/2010/main" val="35452406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2006:</a:t>
            </a:r>
            <a:endParaRPr lang="en-US" dirty="0"/>
          </a:p>
        </p:txBody>
      </p:sp>
      <p:pic>
        <p:nvPicPr>
          <p:cNvPr id="4" name="Picture 3" descr="Screen Shot 2013-08-25 at 10.29.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345" y="1303844"/>
            <a:ext cx="5904656" cy="4369680"/>
          </a:xfrm>
          <a:prstGeom prst="rect">
            <a:avLst/>
          </a:prstGeom>
        </p:spPr>
      </p:pic>
      <p:sp>
        <p:nvSpPr>
          <p:cNvPr id="5" name="TextBox 4"/>
          <p:cNvSpPr txBox="1"/>
          <p:nvPr/>
        </p:nvSpPr>
        <p:spPr>
          <a:xfrm>
            <a:off x="323528" y="5723964"/>
            <a:ext cx="8424936" cy="369332"/>
          </a:xfrm>
          <a:prstGeom prst="rect">
            <a:avLst/>
          </a:prstGeom>
          <a:solidFill>
            <a:schemeClr val="bg1">
              <a:lumMod val="85000"/>
            </a:schemeClr>
          </a:solidFill>
        </p:spPr>
        <p:txBody>
          <a:bodyPr wrap="square" rtlCol="0">
            <a:spAutoFit/>
          </a:bodyPr>
          <a:lstStyle/>
          <a:p>
            <a:r>
              <a:rPr lang="en-US" dirty="0" smtClean="0"/>
              <a:t>Searching for drivers for IPv6 adoption</a:t>
            </a:r>
            <a:endParaRPr lang="en-US" dirty="0"/>
          </a:p>
        </p:txBody>
      </p:sp>
    </p:spTree>
    <p:extLst>
      <p:ext uri="{BB962C8B-B14F-4D97-AF65-F5344CB8AC3E}">
        <p14:creationId xmlns:p14="http://schemas.microsoft.com/office/powerpoint/2010/main" val="4530383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035a08e616468d1b0500bc12dcc11e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4958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e035a08e616468d1b0500bc12dcc11e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e035a08e616468d1b0500bc12dcc11e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4958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e035a08e616468d1b0500bc12dcc11e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Grp="1" noChangeArrowheads="1"/>
          </p:cNvSpPr>
          <p:nvPr>
            <p:ph type="title" idx="4294967295"/>
          </p:nvPr>
        </p:nvSpPr>
        <p:spPr>
          <a:xfrm>
            <a:off x="1150938" y="214313"/>
            <a:ext cx="7793037" cy="1462087"/>
          </a:xfrm>
        </p:spPr>
        <p:txBody>
          <a:bodyPr/>
          <a:lstStyle/>
          <a:p>
            <a:pPr eaLnBrk="1" hangingPunct="1"/>
            <a:endParaRPr lang="en-US">
              <a:latin typeface="Arial" charset="0"/>
            </a:endParaRPr>
          </a:p>
        </p:txBody>
      </p:sp>
    </p:spTree>
    <p:extLst>
      <p:ext uri="{BB962C8B-B14F-4D97-AF65-F5344CB8AC3E}">
        <p14:creationId xmlns:p14="http://schemas.microsoft.com/office/powerpoint/2010/main" val="15410093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55776" y="2852936"/>
            <a:ext cx="3718670" cy="369332"/>
          </a:xfrm>
          <a:prstGeom prst="rect">
            <a:avLst/>
          </a:prstGeom>
          <a:noFill/>
        </p:spPr>
        <p:txBody>
          <a:bodyPr wrap="none" rtlCol="0">
            <a:spAutoFit/>
          </a:bodyPr>
          <a:lstStyle/>
          <a:p>
            <a:r>
              <a:rPr lang="en-US" dirty="0" smtClean="0">
                <a:latin typeface="AhnbergHand"/>
                <a:cs typeface="AhnbergHand"/>
              </a:rPr>
              <a:t>I could watch that for hours!</a:t>
            </a:r>
          </a:p>
        </p:txBody>
      </p:sp>
    </p:spTree>
    <p:extLst>
      <p:ext uri="{BB962C8B-B14F-4D97-AF65-F5344CB8AC3E}">
        <p14:creationId xmlns:p14="http://schemas.microsoft.com/office/powerpoint/2010/main" val="33564905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8352928" cy="1143000"/>
          </a:xfrm>
        </p:spPr>
        <p:txBody>
          <a:bodyPr/>
          <a:lstStyle/>
          <a:p>
            <a:r>
              <a:rPr lang="en-US" dirty="0" smtClean="0"/>
              <a:t>2007:</a:t>
            </a:r>
            <a:endParaRPr lang="en-US" dirty="0"/>
          </a:p>
        </p:txBody>
      </p:sp>
      <p:pic>
        <p:nvPicPr>
          <p:cNvPr id="4" name="Picture 3" descr="Screen Shot 2013-08-25 at 10.46.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208" y="1196752"/>
            <a:ext cx="6275168" cy="4608512"/>
          </a:xfrm>
          <a:prstGeom prst="rect">
            <a:avLst/>
          </a:prstGeom>
        </p:spPr>
      </p:pic>
      <p:sp>
        <p:nvSpPr>
          <p:cNvPr id="5" name="TextBox 4"/>
          <p:cNvSpPr txBox="1"/>
          <p:nvPr/>
        </p:nvSpPr>
        <p:spPr>
          <a:xfrm>
            <a:off x="323528" y="5723964"/>
            <a:ext cx="8424936" cy="369332"/>
          </a:xfrm>
          <a:prstGeom prst="rect">
            <a:avLst/>
          </a:prstGeom>
          <a:solidFill>
            <a:schemeClr val="bg1">
              <a:lumMod val="85000"/>
            </a:schemeClr>
          </a:solidFill>
        </p:spPr>
        <p:txBody>
          <a:bodyPr wrap="square" rtlCol="0">
            <a:spAutoFit/>
          </a:bodyPr>
          <a:lstStyle/>
          <a:p>
            <a:r>
              <a:rPr lang="en-US" dirty="0" smtClean="0"/>
              <a:t>It’s not just a technology issue – there are business drivers here as well</a:t>
            </a:r>
            <a:endParaRPr lang="en-US" dirty="0"/>
          </a:p>
        </p:txBody>
      </p:sp>
    </p:spTree>
    <p:extLst>
      <p:ext uri="{BB962C8B-B14F-4D97-AF65-F5344CB8AC3E}">
        <p14:creationId xmlns:p14="http://schemas.microsoft.com/office/powerpoint/2010/main" val="396316210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69888" y="8112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266700" indent="-266700" algn="l" rtl="0" eaLnBrk="1" fontAlgn="base" hangingPunct="1">
              <a:spcBef>
                <a:spcPts val="12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33400" indent="-266700" algn="l" rtl="0" eaLnBrk="1" fontAlgn="base" hangingPunct="1">
              <a:spcBef>
                <a:spcPts val="400"/>
              </a:spcBef>
              <a:spcAft>
                <a:spcPct val="0"/>
              </a:spcAft>
              <a:buFont typeface="Arial" charset="0"/>
              <a:buChar char="–"/>
              <a:defRPr sz="2000" kern="1200">
                <a:solidFill>
                  <a:schemeClr val="tx1"/>
                </a:solidFill>
                <a:latin typeface="+mn-lt"/>
                <a:ea typeface="ＭＳ Ｐゴシック" charset="0"/>
                <a:cs typeface="+mn-cs"/>
              </a:defRPr>
            </a:lvl2pPr>
            <a:lvl3pPr marL="812800" indent="-279400" algn="l" rtl="0" eaLnBrk="1" fontAlgn="base" hangingPunct="1">
              <a:spcBef>
                <a:spcPts val="400"/>
              </a:spcBef>
              <a:spcAft>
                <a:spcPct val="0"/>
              </a:spcAft>
              <a:buFont typeface="Arial" charset="0"/>
              <a:buChar char="•"/>
              <a:defRPr sz="16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buFont typeface="Wingdings" charset="0"/>
              <a:buNone/>
            </a:pPr>
            <a:r>
              <a:rPr lang="en-AU" smtClean="0">
                <a:solidFill>
                  <a:schemeClr val="tx2"/>
                </a:solidFill>
                <a:latin typeface="Powderfinger Type" charset="0"/>
              </a:rPr>
              <a:t>New Markets for IPv6?</a:t>
            </a:r>
          </a:p>
          <a:p>
            <a:pPr>
              <a:lnSpc>
                <a:spcPct val="90000"/>
              </a:lnSpc>
              <a:buFont typeface="Wingdings" charset="0"/>
              <a:buNone/>
            </a:pPr>
            <a:endParaRPr lang="en-AU" smtClean="0">
              <a:latin typeface="Powderfinger Type" charset="0"/>
            </a:endParaRPr>
          </a:p>
          <a:p>
            <a:pPr>
              <a:lnSpc>
                <a:spcPct val="90000"/>
              </a:lnSpc>
              <a:buFont typeface="Wingdings" charset="0"/>
              <a:buNone/>
            </a:pPr>
            <a:r>
              <a:rPr lang="en-AU" smtClean="0">
                <a:latin typeface="Powderfinger Type" charset="0"/>
              </a:rPr>
              <a:t>The Universe of Tiny Things?</a:t>
            </a:r>
          </a:p>
          <a:p>
            <a:pPr>
              <a:lnSpc>
                <a:spcPct val="90000"/>
              </a:lnSpc>
              <a:buFont typeface="Wingdings" charset="0"/>
              <a:buNone/>
            </a:pPr>
            <a:endParaRPr lang="en-AU" smtClean="0">
              <a:latin typeface="Powderfinger Type" charset="0"/>
            </a:endParaRPr>
          </a:p>
          <a:p>
            <a:pPr lvl="1">
              <a:lnSpc>
                <a:spcPct val="90000"/>
              </a:lnSpc>
              <a:buFont typeface="Wingdings" charset="0"/>
              <a:buNone/>
            </a:pPr>
            <a:r>
              <a:rPr lang="en-AU" smtClean="0">
                <a:latin typeface="Powderfinger Type" charset="0"/>
              </a:rPr>
              <a:t>	The world of billions of chattering devices unleashing new rivers of gold into the IP industry?</a:t>
            </a:r>
          </a:p>
          <a:p>
            <a:pPr lvl="2">
              <a:lnSpc>
                <a:spcPct val="90000"/>
              </a:lnSpc>
              <a:buFont typeface="Wingdings" charset="0"/>
              <a:buNone/>
            </a:pPr>
            <a:r>
              <a:rPr lang="en-AU" sz="1800" smtClean="0">
                <a:latin typeface="Powderfinger Type" charset="0"/>
              </a:rPr>
              <a:t>	Or is this just the economy? There is no new money and these billions of chattering devices will generate much the same revenue as we have today</a:t>
            </a:r>
          </a:p>
          <a:p>
            <a:pPr lvl="3">
              <a:lnSpc>
                <a:spcPct val="90000"/>
              </a:lnSpc>
              <a:buFont typeface="Wingdings" charset="0"/>
              <a:buNone/>
            </a:pPr>
            <a:r>
              <a:rPr lang="en-AU" sz="1600" smtClean="0">
                <a:latin typeface="Powderfinger Type" charset="0"/>
              </a:rPr>
              <a:t>	So we have to cram all these billions of new devices trillions of new packets into the same money that we have today.</a:t>
            </a:r>
          </a:p>
          <a:p>
            <a:pPr lvl="4">
              <a:lnSpc>
                <a:spcPct val="90000"/>
              </a:lnSpc>
              <a:buFont typeface="Wingdings" charset="0"/>
              <a:buNone/>
            </a:pPr>
            <a:r>
              <a:rPr lang="en-AU" sz="1600" smtClean="0">
                <a:latin typeface="Powderfinger Type" charset="0"/>
              </a:rPr>
              <a:t>	</a:t>
            </a:r>
            <a:r>
              <a:rPr lang="en-AU" sz="1400" smtClean="0">
                <a:latin typeface="Powderfinger Type" charset="0"/>
              </a:rPr>
              <a:t>technology leverage will make tomorrow</a:t>
            </a:r>
            <a:r>
              <a:rPr lang="ja-JP" altLang="en-AU" sz="1400" smtClean="0">
                <a:latin typeface="Powderfinger Type" charset="0"/>
              </a:rPr>
              <a:t>’</a:t>
            </a:r>
            <a:r>
              <a:rPr lang="en-AU" sz="1400" smtClean="0">
                <a:latin typeface="Powderfinger Type" charset="0"/>
              </a:rPr>
              <a:t>s networks 1,000 times CHEAPER to deliver an IP packet than today</a:t>
            </a:r>
            <a:r>
              <a:rPr lang="ja-JP" altLang="en-AU" sz="1400" smtClean="0">
                <a:latin typeface="Powderfinger Type" charset="0"/>
              </a:rPr>
              <a:t>’</a:t>
            </a:r>
            <a:r>
              <a:rPr lang="en-AU" sz="1400" smtClean="0">
                <a:latin typeface="Powderfinger Type" charset="0"/>
              </a:rPr>
              <a:t>s network?</a:t>
            </a:r>
          </a:p>
          <a:p>
            <a:pPr lvl="4">
              <a:lnSpc>
                <a:spcPct val="90000"/>
              </a:lnSpc>
            </a:pPr>
            <a:endParaRPr lang="en-AU" sz="1600" dirty="0">
              <a:latin typeface="Powderfinger Type" charset="0"/>
            </a:endParaRPr>
          </a:p>
        </p:txBody>
      </p:sp>
      <p:pic>
        <p:nvPicPr>
          <p:cNvPr id="5" name="Picture 4" descr="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0"/>
            <a:ext cx="28575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2754313" y="5708650"/>
            <a:ext cx="48180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37931725" indent="-37474525" eaLnBrk="0" hangingPunct="0">
              <a:defRPr sz="2400">
                <a:solidFill>
                  <a:schemeClr val="tx1"/>
                </a:solidFill>
                <a:latin typeface="Tahoma" charset="0"/>
                <a:ea typeface="ＭＳ Ｐゴシック" charset="0"/>
              </a:defRPr>
            </a:lvl2pPr>
            <a:lvl3pPr eaLnBrk="0" hangingPunct="0">
              <a:defRPr sz="2400">
                <a:solidFill>
                  <a:schemeClr val="tx1"/>
                </a:solidFill>
                <a:latin typeface="Tahoma" charset="0"/>
                <a:ea typeface="ＭＳ Ｐゴシック" charset="0"/>
              </a:defRPr>
            </a:lvl3pPr>
            <a:lvl4pPr eaLnBrk="0" hangingPunct="0">
              <a:defRPr sz="2400">
                <a:solidFill>
                  <a:schemeClr val="tx1"/>
                </a:solidFill>
                <a:latin typeface="Tahoma" charset="0"/>
                <a:ea typeface="ＭＳ Ｐゴシック" charset="0"/>
              </a:defRPr>
            </a:lvl4pPr>
            <a:lvl5pPr eaLnBrk="0" hangingPunct="0">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l" eaLnBrk="1" hangingPunct="1"/>
            <a:r>
              <a:rPr lang="en-US" sz="900">
                <a:latin typeface="Powderfinger Type" charset="0"/>
              </a:rPr>
              <a:t>Or have we reached some limit to the economic viability of communications that imply that ever smaller valued transactions can’t be sustained over ever larger networks?</a:t>
            </a:r>
          </a:p>
        </p:txBody>
      </p:sp>
      <p:sp>
        <p:nvSpPr>
          <p:cNvPr id="7" name="Text Box 7"/>
          <p:cNvSpPr txBox="1">
            <a:spLocks noChangeArrowheads="1"/>
          </p:cNvSpPr>
          <p:nvPr/>
        </p:nvSpPr>
        <p:spPr bwMode="auto">
          <a:xfrm>
            <a:off x="3097213" y="6216650"/>
            <a:ext cx="4818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37931725" indent="-37474525" eaLnBrk="0" hangingPunct="0">
              <a:defRPr sz="2400">
                <a:solidFill>
                  <a:schemeClr val="tx1"/>
                </a:solidFill>
                <a:latin typeface="Tahoma" charset="0"/>
                <a:ea typeface="ＭＳ Ｐゴシック" charset="0"/>
              </a:defRPr>
            </a:lvl2pPr>
            <a:lvl3pPr eaLnBrk="0" hangingPunct="0">
              <a:defRPr sz="2400">
                <a:solidFill>
                  <a:schemeClr val="tx1"/>
                </a:solidFill>
                <a:latin typeface="Tahoma" charset="0"/>
                <a:ea typeface="ＭＳ Ｐゴシック" charset="0"/>
              </a:defRPr>
            </a:lvl3pPr>
            <a:lvl4pPr eaLnBrk="0" hangingPunct="0">
              <a:defRPr sz="2400">
                <a:solidFill>
                  <a:schemeClr val="tx1"/>
                </a:solidFill>
                <a:latin typeface="Tahoma" charset="0"/>
                <a:ea typeface="ＭＳ Ｐゴシック" charset="0"/>
              </a:defRPr>
            </a:lvl4pPr>
            <a:lvl5pPr eaLnBrk="0" hangingPunct="0">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l" eaLnBrk="1" hangingPunct="1"/>
            <a:r>
              <a:rPr lang="en-US" sz="600">
                <a:latin typeface="Powderfinger Type" charset="0"/>
              </a:rPr>
              <a:t>Do RFID and Bluetooth provide a different model of communication that is viable in the universe of things, where the identity is global but the communication is strictly limited in scope and </a:t>
            </a:r>
          </a:p>
        </p:txBody>
      </p:sp>
      <p:sp>
        <p:nvSpPr>
          <p:cNvPr id="8" name="Text Box 8"/>
          <p:cNvSpPr txBox="1">
            <a:spLocks noChangeArrowheads="1"/>
          </p:cNvSpPr>
          <p:nvPr/>
        </p:nvSpPr>
        <p:spPr bwMode="auto">
          <a:xfrm>
            <a:off x="3490913" y="6470650"/>
            <a:ext cx="49371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37931725" indent="-37474525" eaLnBrk="0" hangingPunct="0">
              <a:defRPr sz="2400">
                <a:solidFill>
                  <a:schemeClr val="tx1"/>
                </a:solidFill>
                <a:latin typeface="Tahoma" charset="0"/>
                <a:ea typeface="ＭＳ Ｐゴシック" charset="0"/>
              </a:defRPr>
            </a:lvl2pPr>
            <a:lvl3pPr eaLnBrk="0" hangingPunct="0">
              <a:defRPr sz="2400">
                <a:solidFill>
                  <a:schemeClr val="tx1"/>
                </a:solidFill>
                <a:latin typeface="Tahoma" charset="0"/>
                <a:ea typeface="ＭＳ Ｐゴシック" charset="0"/>
              </a:defRPr>
            </a:lvl3pPr>
            <a:lvl4pPr eaLnBrk="0" hangingPunct="0">
              <a:defRPr sz="2400">
                <a:solidFill>
                  <a:schemeClr val="tx1"/>
                </a:solidFill>
                <a:latin typeface="Tahoma" charset="0"/>
                <a:ea typeface="ＭＳ Ｐゴシック" charset="0"/>
              </a:defRPr>
            </a:lvl4pPr>
            <a:lvl5pPr eaLnBrk="0" hangingPunct="0">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l" eaLnBrk="1" hangingPunct="1"/>
            <a:r>
              <a:rPr lang="en-US" sz="400">
                <a:latin typeface="Powderfinger Type" charset="0"/>
              </a:rPr>
              <a:t>And if you ever are curious enough to enlarge this slide to see if there is text all the way down the page you will have got yourself to this point, where it becomes obvious that I’ve got nothing more to say and I want to fill up the bottom of the slide with tiny text.</a:t>
            </a:r>
          </a:p>
        </p:txBody>
      </p:sp>
      <p:sp>
        <p:nvSpPr>
          <p:cNvPr id="9" name="Title 1"/>
          <p:cNvSpPr>
            <a:spLocks noGrp="1"/>
          </p:cNvSpPr>
          <p:nvPr>
            <p:ph type="title"/>
          </p:nvPr>
        </p:nvSpPr>
        <p:spPr>
          <a:xfrm>
            <a:off x="35496" y="-306288"/>
            <a:ext cx="8352928" cy="1143000"/>
          </a:xfrm>
        </p:spPr>
        <p:txBody>
          <a:bodyPr/>
          <a:lstStyle/>
          <a:p>
            <a:r>
              <a:rPr lang="en-US" dirty="0" smtClean="0"/>
              <a:t>2008:</a:t>
            </a:r>
            <a:endParaRPr lang="en-US" dirty="0"/>
          </a:p>
        </p:txBody>
      </p:sp>
    </p:spTree>
    <p:extLst>
      <p:ext uri="{BB962C8B-B14F-4D97-AF65-F5344CB8AC3E}">
        <p14:creationId xmlns:p14="http://schemas.microsoft.com/office/powerpoint/2010/main" val="421827692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2008</a:t>
            </a:r>
            <a:endParaRPr lang="en-US" dirty="0"/>
          </a:p>
        </p:txBody>
      </p:sp>
      <p:sp>
        <p:nvSpPr>
          <p:cNvPr id="4" name="TextBox 3"/>
          <p:cNvSpPr txBox="1"/>
          <p:nvPr/>
        </p:nvSpPr>
        <p:spPr>
          <a:xfrm>
            <a:off x="611560" y="2132856"/>
            <a:ext cx="8419004" cy="1200329"/>
          </a:xfrm>
          <a:prstGeom prst="rect">
            <a:avLst/>
          </a:prstGeom>
          <a:noFill/>
        </p:spPr>
        <p:txBody>
          <a:bodyPr wrap="none" rtlCol="0">
            <a:spAutoFit/>
          </a:bodyPr>
          <a:lstStyle/>
          <a:p>
            <a:r>
              <a:rPr lang="en-US" dirty="0" smtClean="0"/>
              <a:t>This is the time of the “</a:t>
            </a:r>
            <a:r>
              <a:rPr lang="en-US" b="1" dirty="0" smtClean="0"/>
              <a:t>IPv4</a:t>
            </a:r>
            <a:r>
              <a:rPr lang="en-US" dirty="0" smtClean="0"/>
              <a:t> </a:t>
            </a:r>
            <a:r>
              <a:rPr lang="en-US" b="1" dirty="0" smtClean="0"/>
              <a:t>exhaustion is coming. What are we going to do?</a:t>
            </a:r>
            <a:r>
              <a:rPr lang="en-US" dirty="0" smtClean="0"/>
              <a:t>”</a:t>
            </a:r>
          </a:p>
          <a:p>
            <a:r>
              <a:rPr lang="en-US" dirty="0"/>
              <a:t>p</a:t>
            </a:r>
            <a:r>
              <a:rPr lang="en-US" dirty="0" smtClean="0"/>
              <a:t>resentations.</a:t>
            </a:r>
          </a:p>
          <a:p>
            <a:endParaRPr lang="en-US" dirty="0"/>
          </a:p>
          <a:p>
            <a:r>
              <a:rPr lang="en-US" dirty="0" smtClean="0"/>
              <a:t>Lets dive into one of them for a few slides from 2008…</a:t>
            </a:r>
            <a:endParaRPr lang="en-US" dirty="0"/>
          </a:p>
        </p:txBody>
      </p:sp>
    </p:spTree>
    <p:extLst>
      <p:ext uri="{BB962C8B-B14F-4D97-AF65-F5344CB8AC3E}">
        <p14:creationId xmlns:p14="http://schemas.microsoft.com/office/powerpoint/2010/main" val="184361664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278"/>
            <a:ext cx="8229600" cy="1143000"/>
          </a:xfrm>
        </p:spPr>
        <p:txBody>
          <a:bodyPr/>
          <a:lstStyle/>
          <a:p>
            <a:r>
              <a:rPr lang="en-US" dirty="0" smtClean="0"/>
              <a:t>A question to each of you…</a:t>
            </a:r>
            <a:endParaRPr lang="en-US" dirty="0"/>
          </a:p>
        </p:txBody>
      </p:sp>
    </p:spTree>
    <p:extLst>
      <p:ext uri="{BB962C8B-B14F-4D97-AF65-F5344CB8AC3E}">
        <p14:creationId xmlns:p14="http://schemas.microsoft.com/office/powerpoint/2010/main" val="11827146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5.12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7800"/>
            <a:ext cx="9144000" cy="6477304"/>
          </a:xfrm>
          <a:prstGeom prst="rect">
            <a:avLst/>
          </a:prstGeom>
        </p:spPr>
      </p:pic>
      <p:sp>
        <p:nvSpPr>
          <p:cNvPr id="4" name="Frame 3"/>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117894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5.23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5586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1275907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5.35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73371"/>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1438364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5.4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00"/>
            <a:ext cx="9144000" cy="6427673"/>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919704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01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57586"/>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856973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13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8640"/>
            <a:ext cx="9144000" cy="650223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9587256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22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7800"/>
            <a:ext cx="9144000" cy="648670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805279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3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7214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8127274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45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00"/>
            <a:ext cx="9144000" cy="6449462"/>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8677057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6.55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7800"/>
            <a:ext cx="9144000" cy="6480628"/>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61532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278"/>
            <a:ext cx="8229600" cy="1143000"/>
          </a:xfrm>
        </p:spPr>
        <p:txBody>
          <a:bodyPr/>
          <a:lstStyle/>
          <a:p>
            <a:r>
              <a:rPr lang="en-US" dirty="0" smtClean="0"/>
              <a:t>A question to each of you…</a:t>
            </a:r>
            <a:endParaRPr lang="en-US" dirty="0"/>
          </a:p>
        </p:txBody>
      </p:sp>
      <p:pic>
        <p:nvPicPr>
          <p:cNvPr id="4" name="Picture 3"/>
          <p:cNvPicPr>
            <a:picLocks noChangeAspect="1"/>
          </p:cNvPicPr>
          <p:nvPr/>
        </p:nvPicPr>
        <p:blipFill>
          <a:blip r:embed="rId2"/>
          <a:stretch>
            <a:fillRect/>
          </a:stretch>
        </p:blipFill>
        <p:spPr>
          <a:xfrm>
            <a:off x="0" y="1049740"/>
            <a:ext cx="9144000" cy="5715000"/>
          </a:xfrm>
          <a:prstGeom prst="rect">
            <a:avLst/>
          </a:prstGeom>
        </p:spPr>
      </p:pic>
      <p:sp>
        <p:nvSpPr>
          <p:cNvPr id="3" name="Content Placeholder 2"/>
          <p:cNvSpPr>
            <a:spLocks noGrp="1"/>
          </p:cNvSpPr>
          <p:nvPr>
            <p:ph idx="1"/>
          </p:nvPr>
        </p:nvSpPr>
        <p:spPr>
          <a:xfrm>
            <a:off x="899592" y="1600200"/>
            <a:ext cx="7848872" cy="4565103"/>
          </a:xfrm>
        </p:spPr>
        <p:txBody>
          <a:bodyPr>
            <a:normAutofit/>
          </a:bodyPr>
          <a:lstStyle/>
          <a:p>
            <a:pPr marL="0" indent="0">
              <a:buNone/>
            </a:pPr>
            <a:r>
              <a:rPr lang="en-US" sz="4000" b="1" dirty="0" smtClean="0">
                <a:solidFill>
                  <a:schemeClr val="bg1"/>
                </a:solidFill>
                <a:effectLst>
                  <a:outerShdw blurRad="50800" dist="38100" dir="2700000" algn="tl" rotWithShape="0">
                    <a:srgbClr val="000000">
                      <a:alpha val="43000"/>
                    </a:srgbClr>
                  </a:outerShdw>
                </a:effectLst>
              </a:rPr>
              <a:t>How many IPv6 presentations have you sat through?</a:t>
            </a:r>
            <a:endParaRPr lang="en-US" sz="4000" b="1" dirty="0">
              <a:solidFill>
                <a:schemeClr val="bg1"/>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208145266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7.11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00"/>
            <a:ext cx="9144000" cy="6427673"/>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3287899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7.1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7800"/>
            <a:ext cx="9144000" cy="648670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3579879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7.2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7800"/>
            <a:ext cx="9144000" cy="647821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6488545" y="404091"/>
            <a:ext cx="2182091" cy="16740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13703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7.42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6185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0265047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7.50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63113"/>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2073541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8.15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0"/>
            <a:ext cx="9144000" cy="6472147"/>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0104989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8-25 at 11.18.31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00"/>
            <a:ext cx="9144000" cy="6449462"/>
          </a:xfrm>
          <a:prstGeom prst="rect">
            <a:avLst/>
          </a:prstGeom>
        </p:spPr>
      </p:pic>
      <p:sp>
        <p:nvSpPr>
          <p:cNvPr id="4" name="Frame 3"/>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3734211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8-25 at 11.18.5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7800"/>
            <a:ext cx="9144000" cy="6481546"/>
          </a:xfrm>
          <a:prstGeom prst="rect">
            <a:avLst/>
          </a:prstGeom>
        </p:spPr>
      </p:pic>
      <p:sp>
        <p:nvSpPr>
          <p:cNvPr id="4" name="Frame 3"/>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5636040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9.0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00"/>
            <a:ext cx="9144000" cy="6439232"/>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2661300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25 at 11.19.0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3200"/>
            <a:ext cx="9144000" cy="6439232"/>
          </a:xfrm>
          <a:prstGeom prst="rect">
            <a:avLst/>
          </a:prstGeom>
        </p:spPr>
      </p:pic>
      <p:sp>
        <p:nvSpPr>
          <p:cNvPr id="3" name="Frame 2"/>
          <p:cNvSpPr/>
          <p:nvPr/>
        </p:nvSpPr>
        <p:spPr>
          <a:xfrm>
            <a:off x="0" y="0"/>
            <a:ext cx="9144000" cy="6597352"/>
          </a:xfrm>
          <a:prstGeom prst="frame">
            <a:avLst>
              <a:gd name="adj1" fmla="val 892"/>
            </a:avLst>
          </a:prstGeom>
          <a:solidFill>
            <a:srgbClr val="BFBF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2555776" y="2852936"/>
            <a:ext cx="3168352" cy="8640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99047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278"/>
            <a:ext cx="8229600" cy="1143000"/>
          </a:xfrm>
        </p:spPr>
        <p:txBody>
          <a:bodyPr/>
          <a:lstStyle/>
          <a:p>
            <a:r>
              <a:rPr lang="en-US" dirty="0" smtClean="0"/>
              <a:t>A question to each of you…</a:t>
            </a:r>
            <a:endParaRPr lang="en-US" dirty="0"/>
          </a:p>
        </p:txBody>
      </p:sp>
      <p:pic>
        <p:nvPicPr>
          <p:cNvPr id="4" name="Picture 3"/>
          <p:cNvPicPr>
            <a:picLocks noChangeAspect="1"/>
          </p:cNvPicPr>
          <p:nvPr/>
        </p:nvPicPr>
        <p:blipFill>
          <a:blip r:embed="rId2"/>
          <a:stretch>
            <a:fillRect/>
          </a:stretch>
        </p:blipFill>
        <p:spPr>
          <a:xfrm>
            <a:off x="0" y="1049740"/>
            <a:ext cx="9144000" cy="5715000"/>
          </a:xfrm>
          <a:prstGeom prst="rect">
            <a:avLst/>
          </a:prstGeom>
        </p:spPr>
      </p:pic>
      <p:sp>
        <p:nvSpPr>
          <p:cNvPr id="3" name="Content Placeholder 2"/>
          <p:cNvSpPr>
            <a:spLocks noGrp="1"/>
          </p:cNvSpPr>
          <p:nvPr>
            <p:ph idx="1"/>
          </p:nvPr>
        </p:nvSpPr>
        <p:spPr>
          <a:xfrm>
            <a:off x="899592" y="1600200"/>
            <a:ext cx="7848872" cy="4565103"/>
          </a:xfrm>
        </p:spPr>
        <p:txBody>
          <a:bodyPr>
            <a:normAutofit/>
          </a:bodyPr>
          <a:lstStyle/>
          <a:p>
            <a:pPr marL="0" indent="0">
              <a:buNone/>
            </a:pPr>
            <a:r>
              <a:rPr lang="en-US" sz="4000" b="1" dirty="0" smtClean="0">
                <a:solidFill>
                  <a:schemeClr val="bg1"/>
                </a:solidFill>
                <a:effectLst>
                  <a:outerShdw blurRad="50800" dist="38100" dir="2700000" algn="tl" rotWithShape="0">
                    <a:srgbClr val="000000">
                      <a:alpha val="43000"/>
                    </a:srgbClr>
                  </a:outerShdw>
                </a:effectLst>
              </a:rPr>
              <a:t>How many IPv6 presentations have you sat through?</a:t>
            </a:r>
            <a:endParaRPr lang="en-US" sz="4000" b="1" dirty="0">
              <a:solidFill>
                <a:schemeClr val="bg1"/>
              </a:solidFill>
              <a:effectLst>
                <a:outerShdw blurRad="50800" dist="38100" dir="2700000" algn="tl" rotWithShape="0">
                  <a:srgbClr val="000000">
                    <a:alpha val="43000"/>
                  </a:srgbClr>
                </a:outerShdw>
              </a:effectLst>
            </a:endParaRPr>
          </a:p>
        </p:txBody>
      </p:sp>
      <p:sp>
        <p:nvSpPr>
          <p:cNvPr id="5" name="Rectangle 4"/>
          <p:cNvSpPr/>
          <p:nvPr/>
        </p:nvSpPr>
        <p:spPr>
          <a:xfrm>
            <a:off x="605104" y="3166888"/>
            <a:ext cx="7560840" cy="2352440"/>
          </a:xfrm>
          <a:prstGeom prst="rect">
            <a:avLst/>
          </a:prstGeom>
          <a:solidFill>
            <a:schemeClr val="bg2">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txBox="1">
            <a:spLocks/>
          </p:cNvSpPr>
          <p:nvPr/>
        </p:nvSpPr>
        <p:spPr>
          <a:xfrm>
            <a:off x="899592" y="3284943"/>
            <a:ext cx="7065517" cy="21638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080"/>
              </a:spcBef>
              <a:buFont typeface="Arial"/>
              <a:buNone/>
            </a:pPr>
            <a:r>
              <a:rPr lang="en-US" dirty="0" smtClean="0"/>
              <a:t>	</a:t>
            </a:r>
            <a:r>
              <a:rPr lang="en-US" sz="2000" dirty="0" smtClean="0">
                <a:latin typeface="Powderfinger Type"/>
                <a:cs typeface="Powderfinger Type"/>
              </a:rPr>
              <a:t>20?</a:t>
            </a:r>
          </a:p>
          <a:p>
            <a:pPr marL="0" indent="0">
              <a:spcBef>
                <a:spcPts val="1080"/>
              </a:spcBef>
              <a:buFont typeface="Arial"/>
              <a:buNone/>
            </a:pPr>
            <a:r>
              <a:rPr lang="en-US" sz="2000" dirty="0" smtClean="0">
                <a:latin typeface="Powderfinger Type"/>
                <a:cs typeface="Powderfinger Type"/>
              </a:rPr>
              <a:t>	100?</a:t>
            </a:r>
          </a:p>
          <a:p>
            <a:pPr marL="0" indent="0">
              <a:spcBef>
                <a:spcPts val="1080"/>
              </a:spcBef>
              <a:buFont typeface="Arial"/>
              <a:buNone/>
            </a:pPr>
            <a:r>
              <a:rPr lang="en-US" sz="2000" dirty="0" smtClean="0">
                <a:latin typeface="Powderfinger Type"/>
                <a:cs typeface="Powderfinger Type"/>
              </a:rPr>
              <a:t>	1,000?</a:t>
            </a:r>
          </a:p>
          <a:p>
            <a:pPr marL="0" indent="0">
              <a:spcBef>
                <a:spcPts val="1080"/>
              </a:spcBef>
              <a:buFont typeface="Arial"/>
              <a:buNone/>
            </a:pPr>
            <a:r>
              <a:rPr lang="en-US" sz="2000" dirty="0" smtClean="0">
                <a:latin typeface="Powderfinger Type"/>
                <a:cs typeface="Powderfinger Type"/>
              </a:rPr>
              <a:t>	I don</a:t>
            </a:r>
            <a:r>
              <a:rPr lang="fr-FR" sz="2000" dirty="0" smtClean="0">
                <a:latin typeface="Powderfinger Type"/>
                <a:cs typeface="Powderfinger Type"/>
              </a:rPr>
              <a:t>’</a:t>
            </a:r>
            <a:r>
              <a:rPr lang="en-US" sz="2000" dirty="0" smtClean="0">
                <a:latin typeface="Powderfinger Type"/>
                <a:cs typeface="Powderfinger Type"/>
              </a:rPr>
              <a:t>t know!</a:t>
            </a:r>
            <a:endParaRPr lang="en-US" sz="2000" dirty="0">
              <a:latin typeface="Powderfinger Type"/>
              <a:cs typeface="Powderfinger Type"/>
            </a:endParaRPr>
          </a:p>
        </p:txBody>
      </p:sp>
      <p:sp>
        <p:nvSpPr>
          <p:cNvPr id="7" name="Frame 6"/>
          <p:cNvSpPr/>
          <p:nvPr/>
        </p:nvSpPr>
        <p:spPr>
          <a:xfrm>
            <a:off x="979380" y="3515497"/>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979380" y="3989227"/>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979380" y="4462957"/>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979380" y="4936686"/>
            <a:ext cx="288032" cy="23499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5630304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4-16 at 11.31.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9979"/>
            <a:ext cx="10546546" cy="5144657"/>
          </a:xfrm>
          <a:prstGeom prst="rect">
            <a:avLst/>
          </a:prstGeom>
        </p:spPr>
      </p:pic>
      <p:sp>
        <p:nvSpPr>
          <p:cNvPr id="2" name="Title 1"/>
          <p:cNvSpPr>
            <a:spLocks noGrp="1"/>
          </p:cNvSpPr>
          <p:nvPr>
            <p:ph type="title"/>
          </p:nvPr>
        </p:nvSpPr>
        <p:spPr/>
        <p:txBody>
          <a:bodyPr/>
          <a:lstStyle/>
          <a:p>
            <a:r>
              <a:rPr lang="en-US" dirty="0" smtClean="0"/>
              <a:t>2010 – Invoking </a:t>
            </a:r>
            <a:r>
              <a:rPr lang="en-US" dirty="0"/>
              <a:t>E</a:t>
            </a:r>
            <a:r>
              <a:rPr lang="en-US" dirty="0" smtClean="0"/>
              <a:t>conomics!</a:t>
            </a:r>
            <a:endParaRPr lang="en-US" dirty="0"/>
          </a:p>
        </p:txBody>
      </p:sp>
      <p:pic>
        <p:nvPicPr>
          <p:cNvPr id="4" name="Picture 3" descr="Screen Shot 2013-08-25 at 11.29.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1412776"/>
            <a:ext cx="6444208" cy="4820537"/>
          </a:xfrm>
          <a:prstGeom prst="rect">
            <a:avLst/>
          </a:prstGeom>
        </p:spPr>
      </p:pic>
      <p:sp>
        <p:nvSpPr>
          <p:cNvPr id="6" name="TextBox 5"/>
          <p:cNvSpPr txBox="1"/>
          <p:nvPr/>
        </p:nvSpPr>
        <p:spPr>
          <a:xfrm>
            <a:off x="161637" y="6423223"/>
            <a:ext cx="9954718" cy="553998"/>
          </a:xfrm>
          <a:prstGeom prst="rect">
            <a:avLst/>
          </a:prstGeom>
          <a:noFill/>
        </p:spPr>
        <p:txBody>
          <a:bodyPr wrap="none" rtlCol="0">
            <a:spAutoFit/>
          </a:bodyPr>
          <a:lstStyle/>
          <a:p>
            <a:r>
              <a:rPr lang="en-US" sz="700" dirty="0" smtClean="0">
                <a:solidFill>
                  <a:srgbClr val="A6A6A6"/>
                </a:solidFill>
              </a:rPr>
              <a:t>Background Photo Credit: Flickr: Jose Carlos </a:t>
            </a:r>
            <a:r>
              <a:rPr lang="en-US" sz="700" dirty="0" err="1" smtClean="0">
                <a:solidFill>
                  <a:srgbClr val="A6A6A6"/>
                </a:solidFill>
              </a:rPr>
              <a:t>Norta</a:t>
            </a:r>
            <a:endParaRPr lang="en-US" sz="700" dirty="0" smtClean="0">
              <a:solidFill>
                <a:srgbClr val="A6A6A6"/>
              </a:solidFill>
            </a:endParaRPr>
          </a:p>
          <a:p>
            <a:r>
              <a:rPr lang="en-US" sz="400" dirty="0">
                <a:solidFill>
                  <a:srgbClr val="A6A6A6"/>
                </a:solidFill>
              </a:rPr>
              <a:t>https://</a:t>
            </a:r>
            <a:r>
              <a:rPr lang="en-US" sz="400" dirty="0" err="1">
                <a:solidFill>
                  <a:srgbClr val="A6A6A6"/>
                </a:solidFill>
              </a:rPr>
              <a:t>www.flickr.com</a:t>
            </a:r>
            <a:r>
              <a:rPr lang="en-US" sz="400" dirty="0">
                <a:solidFill>
                  <a:srgbClr val="A6A6A6"/>
                </a:solidFill>
              </a:rPr>
              <a:t>/photos/</a:t>
            </a:r>
            <a:r>
              <a:rPr lang="en-US" sz="400" dirty="0" err="1">
                <a:solidFill>
                  <a:srgbClr val="A6A6A6"/>
                </a:solidFill>
              </a:rPr>
              <a:t>jcarlosn</a:t>
            </a:r>
            <a:r>
              <a:rPr lang="en-US" sz="400" dirty="0">
                <a:solidFill>
                  <a:srgbClr val="A6A6A6"/>
                </a:solidFill>
              </a:rPr>
              <a:t>/3890311147/in/photolist-6VLRY8-aP9K9-m6nyiP-4QrV4D-a2YAec-7dzuyM-6PXuwA-MCFr-ca3j71-8QNcE-3PaAeV-62wwVU-4v7QCD-7kuEAk-62LPnT-2rKbM3-5me48g-4yx1S-aoBkR2-5f74Fx-eHeiHt-5WeJBK-895AfY-4qB8yx-kiR87-6oDm6T-58PD49-5tvyLZ-9Gf8D-4NL9XA-6oJkW7-JvyxR-dkGkYb-bqTKak-7pn7Wp-bhYT3r-4SVDTx-85XZwW-e2JW5P-5n8DGR-7d8nZy-CdDhF-4uHGMh-K2kRD-8puuqx-8KzGfS-27RBCn-3fjxP-ppAi-7dUsdb/</a:t>
            </a:r>
            <a:endParaRPr lang="en-US" sz="400" dirty="0" smtClean="0">
              <a:solidFill>
                <a:srgbClr val="A6A6A6"/>
              </a:solidFill>
            </a:endParaRPr>
          </a:p>
          <a:p>
            <a:endParaRPr lang="en-US" dirty="0">
              <a:solidFill>
                <a:srgbClr val="A6A6A6"/>
              </a:solidFill>
            </a:endParaRPr>
          </a:p>
        </p:txBody>
      </p:sp>
      <p:sp>
        <p:nvSpPr>
          <p:cNvPr id="5" name="TextBox 4"/>
          <p:cNvSpPr txBox="1"/>
          <p:nvPr/>
        </p:nvSpPr>
        <p:spPr>
          <a:xfrm>
            <a:off x="-1570182" y="43872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5807825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8-26 at 10.49.00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6074" y="929786"/>
            <a:ext cx="8317925" cy="5739574"/>
          </a:xfrm>
          <a:prstGeom prst="rect">
            <a:avLst/>
          </a:prstGeom>
        </p:spPr>
      </p:pic>
      <p:sp>
        <p:nvSpPr>
          <p:cNvPr id="2" name="Title 1"/>
          <p:cNvSpPr>
            <a:spLocks noGrp="1"/>
          </p:cNvSpPr>
          <p:nvPr>
            <p:ph type="title"/>
          </p:nvPr>
        </p:nvSpPr>
        <p:spPr/>
        <p:txBody>
          <a:bodyPr/>
          <a:lstStyle/>
          <a:p>
            <a:r>
              <a:rPr lang="en-US" dirty="0" smtClean="0"/>
              <a:t>2010 – invoking economics!</a:t>
            </a:r>
            <a:endParaRPr lang="en-US" dirty="0"/>
          </a:p>
        </p:txBody>
      </p:sp>
    </p:spTree>
    <p:extLst>
      <p:ext uri="{BB962C8B-B14F-4D97-AF65-F5344CB8AC3E}">
        <p14:creationId xmlns:p14="http://schemas.microsoft.com/office/powerpoint/2010/main" val="73587364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8-25 at 11.34.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800415"/>
            <a:ext cx="7626350" cy="5724929"/>
          </a:xfrm>
          <a:prstGeom prst="rect">
            <a:avLst/>
          </a:prstGeom>
        </p:spPr>
      </p:pic>
      <p:sp>
        <p:nvSpPr>
          <p:cNvPr id="2" name="Title 1"/>
          <p:cNvSpPr>
            <a:spLocks noGrp="1"/>
          </p:cNvSpPr>
          <p:nvPr>
            <p:ph type="title"/>
          </p:nvPr>
        </p:nvSpPr>
        <p:spPr>
          <a:xfrm>
            <a:off x="457200" y="182278"/>
            <a:ext cx="8229600" cy="1143000"/>
          </a:xfrm>
        </p:spPr>
        <p:txBody>
          <a:bodyPr/>
          <a:lstStyle/>
          <a:p>
            <a:r>
              <a:rPr lang="en-US" dirty="0" smtClean="0"/>
              <a:t>2012: Measurement</a:t>
            </a:r>
            <a:endParaRPr lang="en-US" dirty="0"/>
          </a:p>
        </p:txBody>
      </p:sp>
    </p:spTree>
    <p:extLst>
      <p:ext uri="{BB962C8B-B14F-4D97-AF65-F5344CB8AC3E}">
        <p14:creationId xmlns:p14="http://schemas.microsoft.com/office/powerpoint/2010/main" val="375127432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brings us to…</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31281905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r>
              <a:rPr lang="en-US">
                <a:latin typeface="Calibri" charset="0"/>
              </a:rPr>
              <a:t>6 June 2012</a:t>
            </a:r>
          </a:p>
        </p:txBody>
      </p:sp>
      <p:pic>
        <p:nvPicPr>
          <p:cNvPr id="14339" name="Picture 3" descr="Screen Shot 2013-07-16 at 4.06.4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2225"/>
            <a:ext cx="9144000"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32369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IPv6 Launch</a:t>
            </a:r>
            <a:endParaRPr lang="en-US" dirty="0"/>
          </a:p>
        </p:txBody>
      </p:sp>
      <p:sp>
        <p:nvSpPr>
          <p:cNvPr id="3" name="Content Placeholder 2"/>
          <p:cNvSpPr>
            <a:spLocks noGrp="1"/>
          </p:cNvSpPr>
          <p:nvPr>
            <p:ph idx="1"/>
          </p:nvPr>
        </p:nvSpPr>
        <p:spPr/>
        <p:txBody>
          <a:bodyPr/>
          <a:lstStyle/>
          <a:p>
            <a:pPr marL="0" indent="0">
              <a:buNone/>
            </a:pPr>
            <a:r>
              <a:rPr lang="en-US" dirty="0" smtClean="0"/>
              <a:t>“This time it’s forever”</a:t>
            </a:r>
          </a:p>
          <a:p>
            <a:pPr marL="0" indent="0">
              <a:buNone/>
            </a:pPr>
            <a:endParaRPr lang="en-US" dirty="0"/>
          </a:p>
          <a:p>
            <a:pPr marL="0" indent="0">
              <a:buNone/>
            </a:pPr>
            <a:r>
              <a:rPr lang="en-US" dirty="0" smtClean="0"/>
              <a:t>Urging service providers to turn on IPv6, and leave it on.</a:t>
            </a:r>
          </a:p>
          <a:p>
            <a:pPr marL="0" indent="0">
              <a:buNone/>
            </a:pPr>
            <a:endParaRPr lang="en-US" dirty="0"/>
          </a:p>
          <a:p>
            <a:pPr marL="0" indent="0">
              <a:buNone/>
            </a:pPr>
            <a:r>
              <a:rPr lang="en-US" dirty="0" smtClean="0"/>
              <a:t>Reach out to network, access and content providers to start moving in public on IPv6 services</a:t>
            </a:r>
            <a:endParaRPr lang="en-US" dirty="0"/>
          </a:p>
        </p:txBody>
      </p:sp>
    </p:spTree>
    <p:extLst>
      <p:ext uri="{BB962C8B-B14F-4D97-AF65-F5344CB8AC3E}">
        <p14:creationId xmlns:p14="http://schemas.microsoft.com/office/powerpoint/2010/main" val="246875302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p:txBody>
          <a:bodyPr/>
          <a:lstStyle/>
          <a:p>
            <a:pPr marL="0" indent="0" eaLnBrk="1" hangingPunct="1">
              <a:buNone/>
            </a:pPr>
            <a:r>
              <a:rPr lang="en-US" dirty="0">
                <a:latin typeface="Calibri" charset="0"/>
              </a:rPr>
              <a:t>Did it work? </a:t>
            </a:r>
            <a:endParaRPr lang="en-US" dirty="0" smtClean="0">
              <a:latin typeface="Calibri" charset="0"/>
            </a:endParaRPr>
          </a:p>
        </p:txBody>
      </p:sp>
    </p:spTree>
    <p:extLst>
      <p:ext uri="{BB962C8B-B14F-4D97-AF65-F5344CB8AC3E}">
        <p14:creationId xmlns:p14="http://schemas.microsoft.com/office/powerpoint/2010/main" val="396527389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fig1.pdf"/>
          <p:cNvPicPr>
            <a:picLocks noGrp="1" noChangeAspect="1"/>
          </p:cNvPicPr>
          <p:nvPr>
            <p:ph idx="1"/>
          </p:nvPr>
        </p:nvPicPr>
        <p:blipFill rotWithShape="1">
          <a:blip r:embed="rId2">
            <a:extLst>
              <a:ext uri="{28A0092B-C50C-407E-A947-70E740481C1C}">
                <a14:useLocalDpi xmlns:a14="http://schemas.microsoft.com/office/drawing/2010/main" val="0"/>
              </a:ext>
            </a:extLst>
          </a:blip>
          <a:srcRect t="-986" b="-4099"/>
          <a:stretch/>
        </p:blipFill>
        <p:spPr>
          <a:xfrm>
            <a:off x="457200" y="1193030"/>
            <a:ext cx="8229600" cy="5503333"/>
          </a:xfrm>
        </p:spPr>
      </p:pic>
      <p:sp>
        <p:nvSpPr>
          <p:cNvPr id="2" name="Title 1"/>
          <p:cNvSpPr>
            <a:spLocks noGrp="1"/>
          </p:cNvSpPr>
          <p:nvPr>
            <p:ph type="title"/>
          </p:nvPr>
        </p:nvSpPr>
        <p:spPr/>
        <p:txBody>
          <a:bodyPr/>
          <a:lstStyle/>
          <a:p>
            <a:r>
              <a:rPr lang="en-US" dirty="0" smtClean="0">
                <a:solidFill>
                  <a:srgbClr val="0000FF"/>
                </a:solidFill>
              </a:rPr>
              <a:t>IPv6</a:t>
            </a:r>
            <a:r>
              <a:rPr lang="en-US" dirty="0" smtClean="0"/>
              <a:t> BGP Prefix Count</a:t>
            </a:r>
            <a:endParaRPr lang="en-US" dirty="0"/>
          </a:p>
        </p:txBody>
      </p:sp>
      <p:sp>
        <p:nvSpPr>
          <p:cNvPr id="4" name="Rectangle 3"/>
          <p:cNvSpPr/>
          <p:nvPr/>
        </p:nvSpPr>
        <p:spPr>
          <a:xfrm>
            <a:off x="342857" y="1016000"/>
            <a:ext cx="773804" cy="518561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79896" y="5908090"/>
            <a:ext cx="710238" cy="369332"/>
          </a:xfrm>
          <a:prstGeom prst="rect">
            <a:avLst/>
          </a:prstGeom>
          <a:noFill/>
        </p:spPr>
        <p:txBody>
          <a:bodyPr wrap="none" rtlCol="0">
            <a:spAutoFit/>
          </a:bodyPr>
          <a:lstStyle/>
          <a:p>
            <a:r>
              <a:rPr lang="en-US" dirty="0" smtClean="0"/>
              <a:t>2,000</a:t>
            </a:r>
            <a:endParaRPr lang="en-US" dirty="0"/>
          </a:p>
        </p:txBody>
      </p:sp>
      <p:sp>
        <p:nvSpPr>
          <p:cNvPr id="8" name="TextBox 7"/>
          <p:cNvSpPr txBox="1"/>
          <p:nvPr/>
        </p:nvSpPr>
        <p:spPr>
          <a:xfrm>
            <a:off x="298184" y="3676303"/>
            <a:ext cx="827232" cy="369332"/>
          </a:xfrm>
          <a:prstGeom prst="rect">
            <a:avLst/>
          </a:prstGeom>
          <a:noFill/>
        </p:spPr>
        <p:txBody>
          <a:bodyPr wrap="none" rtlCol="0">
            <a:spAutoFit/>
          </a:bodyPr>
          <a:lstStyle/>
          <a:p>
            <a:r>
              <a:rPr lang="en-US" dirty="0" smtClean="0"/>
              <a:t>15,000</a:t>
            </a:r>
            <a:endParaRPr lang="en-US" dirty="0"/>
          </a:p>
        </p:txBody>
      </p:sp>
      <p:sp>
        <p:nvSpPr>
          <p:cNvPr id="9" name="Rectangle 8"/>
          <p:cNvSpPr/>
          <p:nvPr/>
        </p:nvSpPr>
        <p:spPr>
          <a:xfrm>
            <a:off x="617285" y="6026435"/>
            <a:ext cx="7719178" cy="51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98184" y="1581503"/>
            <a:ext cx="827232" cy="369332"/>
          </a:xfrm>
          <a:prstGeom prst="rect">
            <a:avLst/>
          </a:prstGeom>
          <a:noFill/>
        </p:spPr>
        <p:txBody>
          <a:bodyPr wrap="none" rtlCol="0">
            <a:spAutoFit/>
          </a:bodyPr>
          <a:lstStyle/>
          <a:p>
            <a:r>
              <a:rPr lang="en-US" dirty="0"/>
              <a:t>3</a:t>
            </a:r>
            <a:r>
              <a:rPr lang="en-US" dirty="0" smtClean="0"/>
              <a:t>0,000</a:t>
            </a:r>
            <a:endParaRPr lang="en-US" dirty="0"/>
          </a:p>
        </p:txBody>
      </p:sp>
      <p:sp>
        <p:nvSpPr>
          <p:cNvPr id="17" name="TextBox 16"/>
          <p:cNvSpPr txBox="1"/>
          <p:nvPr/>
        </p:nvSpPr>
        <p:spPr>
          <a:xfrm>
            <a:off x="836812" y="599743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2011</a:t>
            </a:r>
            <a:endParaRPr lang="en-US" dirty="0"/>
          </a:p>
        </p:txBody>
      </p:sp>
      <p:sp>
        <p:nvSpPr>
          <p:cNvPr id="18" name="TextBox 17"/>
          <p:cNvSpPr txBox="1"/>
          <p:nvPr/>
        </p:nvSpPr>
        <p:spPr>
          <a:xfrm>
            <a:off x="2664789" y="599743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2012</a:t>
            </a:r>
            <a:endParaRPr lang="en-US" dirty="0"/>
          </a:p>
        </p:txBody>
      </p:sp>
      <p:sp>
        <p:nvSpPr>
          <p:cNvPr id="19" name="TextBox 18"/>
          <p:cNvSpPr txBox="1"/>
          <p:nvPr/>
        </p:nvSpPr>
        <p:spPr>
          <a:xfrm>
            <a:off x="4492766" y="599743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2013</a:t>
            </a:r>
            <a:endParaRPr lang="en-US" dirty="0"/>
          </a:p>
        </p:txBody>
      </p:sp>
      <p:sp>
        <p:nvSpPr>
          <p:cNvPr id="20" name="TextBox 19"/>
          <p:cNvSpPr txBox="1"/>
          <p:nvPr/>
        </p:nvSpPr>
        <p:spPr>
          <a:xfrm>
            <a:off x="6320742" y="599743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2014</a:t>
            </a:r>
            <a:endParaRPr lang="en-US" dirty="0"/>
          </a:p>
        </p:txBody>
      </p:sp>
      <p:sp>
        <p:nvSpPr>
          <p:cNvPr id="7" name="TextBox 6"/>
          <p:cNvSpPr txBox="1"/>
          <p:nvPr/>
        </p:nvSpPr>
        <p:spPr>
          <a:xfrm>
            <a:off x="823756" y="5800698"/>
            <a:ext cx="301660" cy="369332"/>
          </a:xfrm>
          <a:prstGeom prst="rect">
            <a:avLst/>
          </a:prstGeom>
          <a:noFill/>
        </p:spPr>
        <p:txBody>
          <a:bodyPr wrap="none" rtlCol="0">
            <a:spAutoFit/>
          </a:bodyPr>
          <a:lstStyle/>
          <a:p>
            <a:r>
              <a:rPr lang="en-US" dirty="0" smtClean="0"/>
              <a:t>0</a:t>
            </a:r>
            <a:endParaRPr lang="en-US" dirty="0"/>
          </a:p>
        </p:txBody>
      </p:sp>
      <p:sp>
        <p:nvSpPr>
          <p:cNvPr id="16" name="TextBox 15"/>
          <p:cNvSpPr txBox="1"/>
          <p:nvPr/>
        </p:nvSpPr>
        <p:spPr>
          <a:xfrm>
            <a:off x="1332471" y="3237636"/>
            <a:ext cx="2127094" cy="369332"/>
          </a:xfrm>
          <a:prstGeom prst="rect">
            <a:avLst/>
          </a:prstGeom>
          <a:noFill/>
        </p:spPr>
        <p:txBody>
          <a:bodyPr wrap="none" rtlCol="0">
            <a:spAutoFit/>
          </a:bodyPr>
          <a:lstStyle/>
          <a:p>
            <a:r>
              <a:rPr lang="en-US" dirty="0" smtClean="0">
                <a:latin typeface="AhnbergHand"/>
                <a:cs typeface="AhnbergHand"/>
              </a:rPr>
              <a:t>World IPv6 Day</a:t>
            </a:r>
            <a:endParaRPr lang="en-US" dirty="0">
              <a:latin typeface="AhnbergHand"/>
              <a:cs typeface="AhnbergHand"/>
            </a:endParaRPr>
          </a:p>
        </p:txBody>
      </p:sp>
      <p:cxnSp>
        <p:nvCxnSpPr>
          <p:cNvPr id="21" name="Straight Arrow Connector 20"/>
          <p:cNvCxnSpPr>
            <a:stCxn id="16" idx="2"/>
          </p:cNvCxnSpPr>
          <p:nvPr/>
        </p:nvCxnSpPr>
        <p:spPr>
          <a:xfrm flipH="1">
            <a:off x="2069100" y="3606968"/>
            <a:ext cx="326918" cy="13810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319591" y="5144945"/>
            <a:ext cx="2514887" cy="369332"/>
          </a:xfrm>
          <a:prstGeom prst="rect">
            <a:avLst/>
          </a:prstGeom>
          <a:noFill/>
        </p:spPr>
        <p:txBody>
          <a:bodyPr wrap="none" rtlCol="0">
            <a:spAutoFit/>
          </a:bodyPr>
          <a:lstStyle/>
          <a:p>
            <a:r>
              <a:rPr lang="en-US" dirty="0" smtClean="0">
                <a:latin typeface="AhnbergHand"/>
                <a:cs typeface="AhnbergHand"/>
              </a:rPr>
              <a:t>World IPv6 </a:t>
            </a:r>
            <a:r>
              <a:rPr lang="en-US" dirty="0" smtClean="0">
                <a:latin typeface="AhnbergHand"/>
                <a:cs typeface="AhnbergHand"/>
              </a:rPr>
              <a:t>Launch</a:t>
            </a:r>
            <a:endParaRPr lang="en-US" dirty="0">
              <a:latin typeface="AhnbergHand"/>
              <a:cs typeface="AhnbergHand"/>
            </a:endParaRPr>
          </a:p>
        </p:txBody>
      </p:sp>
      <p:sp>
        <p:nvSpPr>
          <p:cNvPr id="3" name="Freeform 2"/>
          <p:cNvSpPr/>
          <p:nvPr/>
        </p:nvSpPr>
        <p:spPr>
          <a:xfrm>
            <a:off x="3945970" y="4685916"/>
            <a:ext cx="348939" cy="578811"/>
          </a:xfrm>
          <a:custGeom>
            <a:avLst/>
            <a:gdLst>
              <a:gd name="connsiteX0" fmla="*/ 348939 w 348939"/>
              <a:gd name="connsiteY0" fmla="*/ 578811 h 578811"/>
              <a:gd name="connsiteX1" fmla="*/ 198848 w 348939"/>
              <a:gd name="connsiteY1" fmla="*/ 267084 h 578811"/>
              <a:gd name="connsiteX2" fmla="*/ 14121 w 348939"/>
              <a:gd name="connsiteY2" fmla="*/ 1539 h 578811"/>
              <a:gd name="connsiteX3" fmla="*/ 14121 w 348939"/>
              <a:gd name="connsiteY3" fmla="*/ 151629 h 578811"/>
              <a:gd name="connsiteX4" fmla="*/ 25666 w 348939"/>
              <a:gd name="connsiteY4" fmla="*/ 13084 h 578811"/>
              <a:gd name="connsiteX5" fmla="*/ 198848 w 348939"/>
              <a:gd name="connsiteY5" fmla="*/ 24629 h 57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39" h="578811">
                <a:moveTo>
                  <a:pt x="348939" y="578811"/>
                </a:moveTo>
                <a:cubicBezTo>
                  <a:pt x="301795" y="471053"/>
                  <a:pt x="254651" y="363296"/>
                  <a:pt x="198848" y="267084"/>
                </a:cubicBezTo>
                <a:cubicBezTo>
                  <a:pt x="143045" y="170872"/>
                  <a:pt x="44909" y="20781"/>
                  <a:pt x="14121" y="1539"/>
                </a:cubicBezTo>
                <a:cubicBezTo>
                  <a:pt x="-16667" y="-17703"/>
                  <a:pt x="12197" y="149705"/>
                  <a:pt x="14121" y="151629"/>
                </a:cubicBezTo>
                <a:cubicBezTo>
                  <a:pt x="16045" y="153553"/>
                  <a:pt x="-5122" y="34251"/>
                  <a:pt x="25666" y="13084"/>
                </a:cubicBezTo>
                <a:cubicBezTo>
                  <a:pt x="56454" y="-8083"/>
                  <a:pt x="127651" y="8273"/>
                  <a:pt x="198848" y="2462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87714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ig1.pdf"/>
          <p:cNvPicPr>
            <a:picLocks noGrp="1" noChangeAspect="1"/>
          </p:cNvPicPr>
          <p:nvPr>
            <p:ph idx="1"/>
          </p:nvPr>
        </p:nvPicPr>
        <p:blipFill>
          <a:blip r:embed="rId2">
            <a:extLst>
              <a:ext uri="{28A0092B-C50C-407E-A947-70E740481C1C}">
                <a14:useLocalDpi xmlns:a14="http://schemas.microsoft.com/office/drawing/2010/main" val="0"/>
              </a:ext>
            </a:extLst>
          </a:blip>
          <a:srcRect t="6789" b="6789"/>
          <a:stretch>
            <a:fillRect/>
          </a:stretch>
        </p:blipFill>
        <p:spPr/>
      </p:pic>
      <p:sp>
        <p:nvSpPr>
          <p:cNvPr id="2" name="Title 1"/>
          <p:cNvSpPr>
            <a:spLocks noGrp="1"/>
          </p:cNvSpPr>
          <p:nvPr>
            <p:ph type="title"/>
          </p:nvPr>
        </p:nvSpPr>
        <p:spPr/>
        <p:txBody>
          <a:bodyPr/>
          <a:lstStyle/>
          <a:p>
            <a:r>
              <a:rPr lang="en-US" dirty="0" smtClean="0">
                <a:solidFill>
                  <a:srgbClr val="0000FF"/>
                </a:solidFill>
              </a:rPr>
              <a:t>IPv6</a:t>
            </a:r>
            <a:r>
              <a:rPr lang="en-US" dirty="0" smtClean="0"/>
              <a:t> Routed Address Span</a:t>
            </a:r>
            <a:endParaRPr lang="en-US" dirty="0"/>
          </a:p>
        </p:txBody>
      </p:sp>
      <p:sp>
        <p:nvSpPr>
          <p:cNvPr id="4" name="Rectangle 3"/>
          <p:cNvSpPr/>
          <p:nvPr/>
        </p:nvSpPr>
        <p:spPr>
          <a:xfrm>
            <a:off x="942284" y="6059282"/>
            <a:ext cx="7719178" cy="51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489930" y="6026185"/>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2013</a:t>
            </a:r>
            <a:endParaRPr lang="en-US" dirty="0"/>
          </a:p>
        </p:txBody>
      </p:sp>
      <p:sp>
        <p:nvSpPr>
          <p:cNvPr id="8" name="TextBox 7"/>
          <p:cNvSpPr txBox="1"/>
          <p:nvPr/>
        </p:nvSpPr>
        <p:spPr>
          <a:xfrm>
            <a:off x="2661580" y="6026185"/>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2012</a:t>
            </a:r>
            <a:endParaRPr lang="en-US" dirty="0"/>
          </a:p>
        </p:txBody>
      </p:sp>
      <p:sp>
        <p:nvSpPr>
          <p:cNvPr id="9" name="TextBox 8"/>
          <p:cNvSpPr txBox="1"/>
          <p:nvPr/>
        </p:nvSpPr>
        <p:spPr>
          <a:xfrm>
            <a:off x="6318280" y="6026185"/>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2014</a:t>
            </a:r>
            <a:endParaRPr lang="en-US" dirty="0"/>
          </a:p>
        </p:txBody>
      </p:sp>
      <p:sp>
        <p:nvSpPr>
          <p:cNvPr id="10" name="Rectangle 9"/>
          <p:cNvSpPr/>
          <p:nvPr/>
        </p:nvSpPr>
        <p:spPr>
          <a:xfrm>
            <a:off x="213775" y="1092643"/>
            <a:ext cx="903840" cy="518561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8146629" y="6026185"/>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2015</a:t>
            </a:r>
            <a:endParaRPr lang="en-US" dirty="0"/>
          </a:p>
        </p:txBody>
      </p:sp>
      <p:sp>
        <p:nvSpPr>
          <p:cNvPr id="16" name="TextBox 15"/>
          <p:cNvSpPr txBox="1"/>
          <p:nvPr/>
        </p:nvSpPr>
        <p:spPr>
          <a:xfrm>
            <a:off x="301331" y="5255391"/>
            <a:ext cx="827232" cy="369332"/>
          </a:xfrm>
          <a:prstGeom prst="rect">
            <a:avLst/>
          </a:prstGeom>
          <a:noFill/>
        </p:spPr>
        <p:txBody>
          <a:bodyPr wrap="none" rtlCol="0">
            <a:spAutoFit/>
          </a:bodyPr>
          <a:lstStyle/>
          <a:p>
            <a:r>
              <a:rPr lang="en-US" dirty="0" smtClean="0"/>
              <a:t>50,000</a:t>
            </a:r>
            <a:endParaRPr lang="en-US" dirty="0"/>
          </a:p>
        </p:txBody>
      </p:sp>
      <p:sp>
        <p:nvSpPr>
          <p:cNvPr id="17" name="TextBox 16"/>
          <p:cNvSpPr txBox="1"/>
          <p:nvPr/>
        </p:nvSpPr>
        <p:spPr>
          <a:xfrm>
            <a:off x="301331" y="4187954"/>
            <a:ext cx="827232" cy="369332"/>
          </a:xfrm>
          <a:prstGeom prst="rect">
            <a:avLst/>
          </a:prstGeom>
          <a:noFill/>
        </p:spPr>
        <p:txBody>
          <a:bodyPr wrap="none" rtlCol="0">
            <a:spAutoFit/>
          </a:bodyPr>
          <a:lstStyle/>
          <a:p>
            <a:r>
              <a:rPr lang="en-US" dirty="0"/>
              <a:t>6</a:t>
            </a:r>
            <a:r>
              <a:rPr lang="en-US" dirty="0" smtClean="0"/>
              <a:t>0,000</a:t>
            </a:r>
            <a:endParaRPr lang="en-US" dirty="0"/>
          </a:p>
        </p:txBody>
      </p:sp>
      <p:sp>
        <p:nvSpPr>
          <p:cNvPr id="19" name="TextBox 18"/>
          <p:cNvSpPr txBox="1"/>
          <p:nvPr/>
        </p:nvSpPr>
        <p:spPr>
          <a:xfrm>
            <a:off x="301331" y="3120516"/>
            <a:ext cx="827232" cy="369332"/>
          </a:xfrm>
          <a:prstGeom prst="rect">
            <a:avLst/>
          </a:prstGeom>
          <a:noFill/>
        </p:spPr>
        <p:txBody>
          <a:bodyPr wrap="none" rtlCol="0">
            <a:spAutoFit/>
          </a:bodyPr>
          <a:lstStyle/>
          <a:p>
            <a:r>
              <a:rPr lang="en-US" dirty="0"/>
              <a:t>7</a:t>
            </a:r>
            <a:r>
              <a:rPr lang="en-US" dirty="0" smtClean="0"/>
              <a:t>0,000</a:t>
            </a:r>
            <a:endParaRPr lang="en-US" dirty="0"/>
          </a:p>
        </p:txBody>
      </p:sp>
      <p:sp>
        <p:nvSpPr>
          <p:cNvPr id="20" name="TextBox 19"/>
          <p:cNvSpPr txBox="1"/>
          <p:nvPr/>
        </p:nvSpPr>
        <p:spPr>
          <a:xfrm>
            <a:off x="301331" y="2053078"/>
            <a:ext cx="827232" cy="369332"/>
          </a:xfrm>
          <a:prstGeom prst="rect">
            <a:avLst/>
          </a:prstGeom>
          <a:noFill/>
        </p:spPr>
        <p:txBody>
          <a:bodyPr wrap="none" rtlCol="0">
            <a:spAutoFit/>
          </a:bodyPr>
          <a:lstStyle/>
          <a:p>
            <a:r>
              <a:rPr lang="en-US" dirty="0"/>
              <a:t>8</a:t>
            </a:r>
            <a:r>
              <a:rPr lang="en-US" dirty="0" smtClean="0"/>
              <a:t>0,000</a:t>
            </a:r>
            <a:endParaRPr lang="en-US" dirty="0"/>
          </a:p>
        </p:txBody>
      </p:sp>
      <p:sp>
        <p:nvSpPr>
          <p:cNvPr id="6" name="TextBox 5"/>
          <p:cNvSpPr txBox="1"/>
          <p:nvPr/>
        </p:nvSpPr>
        <p:spPr>
          <a:xfrm>
            <a:off x="833230" y="6026185"/>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2011</a:t>
            </a:r>
            <a:endParaRPr lang="en-US" dirty="0"/>
          </a:p>
        </p:txBody>
      </p:sp>
      <p:sp>
        <p:nvSpPr>
          <p:cNvPr id="18" name="TextBox 17"/>
          <p:cNvSpPr txBox="1"/>
          <p:nvPr/>
        </p:nvSpPr>
        <p:spPr>
          <a:xfrm>
            <a:off x="1355562" y="2983635"/>
            <a:ext cx="2127094" cy="369332"/>
          </a:xfrm>
          <a:prstGeom prst="rect">
            <a:avLst/>
          </a:prstGeom>
          <a:noFill/>
        </p:spPr>
        <p:txBody>
          <a:bodyPr wrap="none" rtlCol="0">
            <a:spAutoFit/>
          </a:bodyPr>
          <a:lstStyle/>
          <a:p>
            <a:r>
              <a:rPr lang="en-US" dirty="0" smtClean="0">
                <a:latin typeface="AhnbergHand"/>
                <a:cs typeface="AhnbergHand"/>
              </a:rPr>
              <a:t>World IPv6 Day</a:t>
            </a:r>
            <a:endParaRPr lang="en-US" dirty="0">
              <a:latin typeface="AhnbergHand"/>
              <a:cs typeface="AhnbergHand"/>
            </a:endParaRPr>
          </a:p>
        </p:txBody>
      </p:sp>
      <p:cxnSp>
        <p:nvCxnSpPr>
          <p:cNvPr id="21" name="Straight Arrow Connector 20"/>
          <p:cNvCxnSpPr>
            <a:stCxn id="18" idx="2"/>
          </p:cNvCxnSpPr>
          <p:nvPr/>
        </p:nvCxnSpPr>
        <p:spPr>
          <a:xfrm flipH="1">
            <a:off x="2092191" y="3352967"/>
            <a:ext cx="326918" cy="13810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319591" y="4567695"/>
            <a:ext cx="2514887" cy="369332"/>
          </a:xfrm>
          <a:prstGeom prst="rect">
            <a:avLst/>
          </a:prstGeom>
          <a:noFill/>
        </p:spPr>
        <p:txBody>
          <a:bodyPr wrap="none" rtlCol="0">
            <a:spAutoFit/>
          </a:bodyPr>
          <a:lstStyle/>
          <a:p>
            <a:r>
              <a:rPr lang="en-US" dirty="0" smtClean="0">
                <a:latin typeface="AhnbergHand"/>
                <a:cs typeface="AhnbergHand"/>
              </a:rPr>
              <a:t>World IPv6 </a:t>
            </a:r>
            <a:r>
              <a:rPr lang="en-US" dirty="0" smtClean="0">
                <a:latin typeface="AhnbergHand"/>
                <a:cs typeface="AhnbergHand"/>
              </a:rPr>
              <a:t>Launch</a:t>
            </a:r>
            <a:endParaRPr lang="en-US" dirty="0">
              <a:latin typeface="AhnbergHand"/>
              <a:cs typeface="AhnbergHand"/>
            </a:endParaRPr>
          </a:p>
        </p:txBody>
      </p:sp>
      <p:sp>
        <p:nvSpPr>
          <p:cNvPr id="23" name="Freeform 22"/>
          <p:cNvSpPr/>
          <p:nvPr/>
        </p:nvSpPr>
        <p:spPr>
          <a:xfrm>
            <a:off x="3945970" y="4108666"/>
            <a:ext cx="348939" cy="578811"/>
          </a:xfrm>
          <a:custGeom>
            <a:avLst/>
            <a:gdLst>
              <a:gd name="connsiteX0" fmla="*/ 348939 w 348939"/>
              <a:gd name="connsiteY0" fmla="*/ 578811 h 578811"/>
              <a:gd name="connsiteX1" fmla="*/ 198848 w 348939"/>
              <a:gd name="connsiteY1" fmla="*/ 267084 h 578811"/>
              <a:gd name="connsiteX2" fmla="*/ 14121 w 348939"/>
              <a:gd name="connsiteY2" fmla="*/ 1539 h 578811"/>
              <a:gd name="connsiteX3" fmla="*/ 14121 w 348939"/>
              <a:gd name="connsiteY3" fmla="*/ 151629 h 578811"/>
              <a:gd name="connsiteX4" fmla="*/ 25666 w 348939"/>
              <a:gd name="connsiteY4" fmla="*/ 13084 h 578811"/>
              <a:gd name="connsiteX5" fmla="*/ 198848 w 348939"/>
              <a:gd name="connsiteY5" fmla="*/ 24629 h 57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39" h="578811">
                <a:moveTo>
                  <a:pt x="348939" y="578811"/>
                </a:moveTo>
                <a:cubicBezTo>
                  <a:pt x="301795" y="471053"/>
                  <a:pt x="254651" y="363296"/>
                  <a:pt x="198848" y="267084"/>
                </a:cubicBezTo>
                <a:cubicBezTo>
                  <a:pt x="143045" y="170872"/>
                  <a:pt x="44909" y="20781"/>
                  <a:pt x="14121" y="1539"/>
                </a:cubicBezTo>
                <a:cubicBezTo>
                  <a:pt x="-16667" y="-17703"/>
                  <a:pt x="12197" y="149705"/>
                  <a:pt x="14121" y="151629"/>
                </a:cubicBezTo>
                <a:cubicBezTo>
                  <a:pt x="16045" y="153553"/>
                  <a:pt x="-5122" y="34251"/>
                  <a:pt x="25666" y="13084"/>
                </a:cubicBezTo>
                <a:cubicBezTo>
                  <a:pt x="56454" y="-8083"/>
                  <a:pt x="127651" y="8273"/>
                  <a:pt x="198848" y="2462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18961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fig1.pdf"/>
          <p:cNvPicPr>
            <a:picLocks noGrp="1" noChangeAspect="1"/>
          </p:cNvPicPr>
          <p:nvPr>
            <p:ph idx="1"/>
          </p:nvPr>
        </p:nvPicPr>
        <p:blipFill>
          <a:blip r:embed="rId2">
            <a:extLst>
              <a:ext uri="{28A0092B-C50C-407E-A947-70E740481C1C}">
                <a14:useLocalDpi xmlns:a14="http://schemas.microsoft.com/office/drawing/2010/main" val="0"/>
              </a:ext>
            </a:extLst>
          </a:blip>
          <a:srcRect t="6789" b="6789"/>
          <a:stretch>
            <a:fillRect/>
          </a:stretch>
        </p:blipFill>
        <p:spPr>
          <a:xfrm>
            <a:off x="541867" y="1492442"/>
            <a:ext cx="8229600" cy="4525963"/>
          </a:xfrm>
        </p:spPr>
      </p:pic>
      <p:sp>
        <p:nvSpPr>
          <p:cNvPr id="2" name="Title 1"/>
          <p:cNvSpPr>
            <a:spLocks noGrp="1"/>
          </p:cNvSpPr>
          <p:nvPr>
            <p:ph type="title"/>
          </p:nvPr>
        </p:nvSpPr>
        <p:spPr>
          <a:xfrm>
            <a:off x="457200" y="-10036"/>
            <a:ext cx="8229600" cy="1143000"/>
          </a:xfrm>
        </p:spPr>
        <p:txBody>
          <a:bodyPr/>
          <a:lstStyle/>
          <a:p>
            <a:r>
              <a:rPr lang="en-US" dirty="0" smtClean="0">
                <a:solidFill>
                  <a:srgbClr val="0000FF"/>
                </a:solidFill>
              </a:rPr>
              <a:t>IPv6</a:t>
            </a:r>
            <a:r>
              <a:rPr lang="en-US" dirty="0" smtClean="0"/>
              <a:t> Routed AS Count</a:t>
            </a:r>
            <a:endParaRPr lang="en-US" dirty="0"/>
          </a:p>
        </p:txBody>
      </p:sp>
      <p:sp>
        <p:nvSpPr>
          <p:cNvPr id="4" name="Rectangle 3"/>
          <p:cNvSpPr/>
          <p:nvPr/>
        </p:nvSpPr>
        <p:spPr>
          <a:xfrm>
            <a:off x="570052" y="5935529"/>
            <a:ext cx="7719178" cy="51123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920814" y="5935529"/>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2011</a:t>
            </a:r>
            <a:endParaRPr lang="en-US" dirty="0"/>
          </a:p>
        </p:txBody>
      </p:sp>
      <p:sp>
        <p:nvSpPr>
          <p:cNvPr id="7" name="TextBox 6"/>
          <p:cNvSpPr txBox="1"/>
          <p:nvPr/>
        </p:nvSpPr>
        <p:spPr>
          <a:xfrm>
            <a:off x="4578710" y="5935529"/>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2013</a:t>
            </a:r>
            <a:endParaRPr lang="en-US" dirty="0"/>
          </a:p>
        </p:txBody>
      </p:sp>
      <p:sp>
        <p:nvSpPr>
          <p:cNvPr id="8" name="TextBox 7"/>
          <p:cNvSpPr txBox="1"/>
          <p:nvPr/>
        </p:nvSpPr>
        <p:spPr>
          <a:xfrm>
            <a:off x="2749762" y="5935529"/>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2012</a:t>
            </a:r>
            <a:endParaRPr lang="en-US" dirty="0"/>
          </a:p>
        </p:txBody>
      </p:sp>
      <p:sp>
        <p:nvSpPr>
          <p:cNvPr id="9" name="TextBox 8"/>
          <p:cNvSpPr txBox="1"/>
          <p:nvPr/>
        </p:nvSpPr>
        <p:spPr>
          <a:xfrm>
            <a:off x="6407658" y="5935529"/>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2014</a:t>
            </a:r>
            <a:endParaRPr lang="en-US" dirty="0"/>
          </a:p>
        </p:txBody>
      </p:sp>
      <p:sp>
        <p:nvSpPr>
          <p:cNvPr id="10" name="Rectangle 9"/>
          <p:cNvSpPr/>
          <p:nvPr/>
        </p:nvSpPr>
        <p:spPr>
          <a:xfrm>
            <a:off x="267703" y="737815"/>
            <a:ext cx="919203" cy="518561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885640" y="5710379"/>
            <a:ext cx="301660" cy="369332"/>
          </a:xfrm>
          <a:prstGeom prst="rect">
            <a:avLst/>
          </a:prstGeom>
          <a:noFill/>
        </p:spPr>
        <p:txBody>
          <a:bodyPr wrap="none" rtlCol="0">
            <a:spAutoFit/>
          </a:bodyPr>
          <a:lstStyle/>
          <a:p>
            <a:r>
              <a:rPr lang="en-US" dirty="0" smtClean="0"/>
              <a:t>0</a:t>
            </a:r>
            <a:endParaRPr lang="en-US" dirty="0"/>
          </a:p>
        </p:txBody>
      </p:sp>
      <p:sp>
        <p:nvSpPr>
          <p:cNvPr id="12" name="TextBox 11"/>
          <p:cNvSpPr txBox="1"/>
          <p:nvPr/>
        </p:nvSpPr>
        <p:spPr>
          <a:xfrm>
            <a:off x="477062" y="3149661"/>
            <a:ext cx="710238" cy="369332"/>
          </a:xfrm>
          <a:prstGeom prst="rect">
            <a:avLst/>
          </a:prstGeom>
          <a:noFill/>
        </p:spPr>
        <p:txBody>
          <a:bodyPr wrap="none" rtlCol="0">
            <a:spAutoFit/>
          </a:bodyPr>
          <a:lstStyle/>
          <a:p>
            <a:r>
              <a:rPr lang="en-US" dirty="0"/>
              <a:t>6</a:t>
            </a:r>
            <a:r>
              <a:rPr lang="en-US" dirty="0" smtClean="0"/>
              <a:t>,000</a:t>
            </a:r>
            <a:endParaRPr lang="en-US" dirty="0"/>
          </a:p>
        </p:txBody>
      </p:sp>
      <p:sp>
        <p:nvSpPr>
          <p:cNvPr id="13" name="TextBox 12"/>
          <p:cNvSpPr txBox="1"/>
          <p:nvPr/>
        </p:nvSpPr>
        <p:spPr>
          <a:xfrm>
            <a:off x="477062" y="2296089"/>
            <a:ext cx="710238" cy="369332"/>
          </a:xfrm>
          <a:prstGeom prst="rect">
            <a:avLst/>
          </a:prstGeom>
          <a:noFill/>
        </p:spPr>
        <p:txBody>
          <a:bodyPr wrap="none" rtlCol="0">
            <a:spAutoFit/>
          </a:bodyPr>
          <a:lstStyle/>
          <a:p>
            <a:r>
              <a:rPr lang="en-US" dirty="0"/>
              <a:t>8</a:t>
            </a:r>
            <a:r>
              <a:rPr lang="en-US" dirty="0" smtClean="0"/>
              <a:t>,000</a:t>
            </a:r>
            <a:endParaRPr lang="en-US" dirty="0"/>
          </a:p>
        </p:txBody>
      </p:sp>
      <p:sp>
        <p:nvSpPr>
          <p:cNvPr id="15" name="TextBox 14"/>
          <p:cNvSpPr txBox="1"/>
          <p:nvPr/>
        </p:nvSpPr>
        <p:spPr>
          <a:xfrm>
            <a:off x="360068" y="1442517"/>
            <a:ext cx="827232" cy="369332"/>
          </a:xfrm>
          <a:prstGeom prst="rect">
            <a:avLst/>
          </a:prstGeom>
          <a:noFill/>
        </p:spPr>
        <p:txBody>
          <a:bodyPr wrap="none" rtlCol="0">
            <a:spAutoFit/>
          </a:bodyPr>
          <a:lstStyle/>
          <a:p>
            <a:r>
              <a:rPr lang="en-US" dirty="0" smtClean="0"/>
              <a:t>10,000</a:t>
            </a:r>
            <a:endParaRPr lang="en-US" dirty="0"/>
          </a:p>
        </p:txBody>
      </p:sp>
      <p:sp>
        <p:nvSpPr>
          <p:cNvPr id="14" name="TextBox 13"/>
          <p:cNvSpPr txBox="1"/>
          <p:nvPr/>
        </p:nvSpPr>
        <p:spPr>
          <a:xfrm>
            <a:off x="477062" y="4003233"/>
            <a:ext cx="710238" cy="369332"/>
          </a:xfrm>
          <a:prstGeom prst="rect">
            <a:avLst/>
          </a:prstGeom>
          <a:noFill/>
        </p:spPr>
        <p:txBody>
          <a:bodyPr wrap="none" rtlCol="0">
            <a:spAutoFit/>
          </a:bodyPr>
          <a:lstStyle/>
          <a:p>
            <a:r>
              <a:rPr lang="en-US" dirty="0"/>
              <a:t>4</a:t>
            </a:r>
            <a:r>
              <a:rPr lang="en-US" dirty="0" smtClean="0"/>
              <a:t>,000</a:t>
            </a:r>
            <a:endParaRPr lang="en-US" dirty="0"/>
          </a:p>
        </p:txBody>
      </p:sp>
      <p:sp>
        <p:nvSpPr>
          <p:cNvPr id="17" name="TextBox 16"/>
          <p:cNvSpPr txBox="1"/>
          <p:nvPr/>
        </p:nvSpPr>
        <p:spPr>
          <a:xfrm>
            <a:off x="8236608" y="5914432"/>
            <a:ext cx="652643" cy="646331"/>
          </a:xfrm>
          <a:prstGeom prst="rect">
            <a:avLst/>
          </a:prstGeom>
          <a:solidFill>
            <a:srgbClr val="FFFFFF"/>
          </a:solidFill>
        </p:spPr>
        <p:txBody>
          <a:bodyPr wrap="none" rtlCol="0">
            <a:spAutoFit/>
          </a:bodyPr>
          <a:lstStyle/>
          <a:p>
            <a:pPr algn="ctr"/>
            <a:r>
              <a:rPr lang="en-US" dirty="0" smtClean="0"/>
              <a:t>Jan</a:t>
            </a:r>
          </a:p>
          <a:p>
            <a:pPr algn="ctr"/>
            <a:r>
              <a:rPr lang="en-US" dirty="0" smtClean="0"/>
              <a:t>2015</a:t>
            </a:r>
            <a:endParaRPr lang="en-US" dirty="0"/>
          </a:p>
        </p:txBody>
      </p:sp>
      <p:sp>
        <p:nvSpPr>
          <p:cNvPr id="18" name="TextBox 17"/>
          <p:cNvSpPr txBox="1"/>
          <p:nvPr/>
        </p:nvSpPr>
        <p:spPr>
          <a:xfrm>
            <a:off x="1332471" y="3022120"/>
            <a:ext cx="2127094" cy="369332"/>
          </a:xfrm>
          <a:prstGeom prst="rect">
            <a:avLst/>
          </a:prstGeom>
          <a:noFill/>
        </p:spPr>
        <p:txBody>
          <a:bodyPr wrap="none" rtlCol="0">
            <a:spAutoFit/>
          </a:bodyPr>
          <a:lstStyle/>
          <a:p>
            <a:r>
              <a:rPr lang="en-US" dirty="0" smtClean="0">
                <a:latin typeface="AhnbergHand"/>
                <a:cs typeface="AhnbergHand"/>
              </a:rPr>
              <a:t>World IPv6 Day</a:t>
            </a:r>
            <a:endParaRPr lang="en-US" dirty="0">
              <a:latin typeface="AhnbergHand"/>
              <a:cs typeface="AhnbergHand"/>
            </a:endParaRPr>
          </a:p>
        </p:txBody>
      </p:sp>
      <p:cxnSp>
        <p:nvCxnSpPr>
          <p:cNvPr id="19" name="Straight Arrow Connector 18"/>
          <p:cNvCxnSpPr>
            <a:stCxn id="18" idx="2"/>
          </p:cNvCxnSpPr>
          <p:nvPr/>
        </p:nvCxnSpPr>
        <p:spPr>
          <a:xfrm flipH="1">
            <a:off x="2069100" y="3391452"/>
            <a:ext cx="326918" cy="6458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77062" y="4856805"/>
            <a:ext cx="710238" cy="369332"/>
          </a:xfrm>
          <a:prstGeom prst="rect">
            <a:avLst/>
          </a:prstGeom>
          <a:noFill/>
        </p:spPr>
        <p:txBody>
          <a:bodyPr wrap="none" rtlCol="0">
            <a:spAutoFit/>
          </a:bodyPr>
          <a:lstStyle/>
          <a:p>
            <a:r>
              <a:rPr lang="en-US" dirty="0"/>
              <a:t>2</a:t>
            </a:r>
            <a:r>
              <a:rPr lang="en-US" dirty="0" smtClean="0"/>
              <a:t>,000</a:t>
            </a:r>
            <a:endParaRPr lang="en-US" dirty="0"/>
          </a:p>
        </p:txBody>
      </p:sp>
      <p:sp>
        <p:nvSpPr>
          <p:cNvPr id="21" name="TextBox 20"/>
          <p:cNvSpPr txBox="1"/>
          <p:nvPr/>
        </p:nvSpPr>
        <p:spPr>
          <a:xfrm>
            <a:off x="4238776" y="4001990"/>
            <a:ext cx="2514887" cy="369332"/>
          </a:xfrm>
          <a:prstGeom prst="rect">
            <a:avLst/>
          </a:prstGeom>
          <a:noFill/>
        </p:spPr>
        <p:txBody>
          <a:bodyPr wrap="none" rtlCol="0">
            <a:spAutoFit/>
          </a:bodyPr>
          <a:lstStyle/>
          <a:p>
            <a:r>
              <a:rPr lang="en-US" dirty="0" smtClean="0">
                <a:latin typeface="AhnbergHand"/>
                <a:cs typeface="AhnbergHand"/>
              </a:rPr>
              <a:t>World IPv6 </a:t>
            </a:r>
            <a:r>
              <a:rPr lang="en-US" dirty="0" smtClean="0">
                <a:latin typeface="AhnbergHand"/>
                <a:cs typeface="AhnbergHand"/>
              </a:rPr>
              <a:t>Launch</a:t>
            </a:r>
            <a:endParaRPr lang="en-US" dirty="0">
              <a:latin typeface="AhnbergHand"/>
              <a:cs typeface="AhnbergHand"/>
            </a:endParaRPr>
          </a:p>
        </p:txBody>
      </p:sp>
      <p:sp>
        <p:nvSpPr>
          <p:cNvPr id="22" name="Freeform 21"/>
          <p:cNvSpPr/>
          <p:nvPr/>
        </p:nvSpPr>
        <p:spPr>
          <a:xfrm>
            <a:off x="3865155" y="3542961"/>
            <a:ext cx="348939" cy="578811"/>
          </a:xfrm>
          <a:custGeom>
            <a:avLst/>
            <a:gdLst>
              <a:gd name="connsiteX0" fmla="*/ 348939 w 348939"/>
              <a:gd name="connsiteY0" fmla="*/ 578811 h 578811"/>
              <a:gd name="connsiteX1" fmla="*/ 198848 w 348939"/>
              <a:gd name="connsiteY1" fmla="*/ 267084 h 578811"/>
              <a:gd name="connsiteX2" fmla="*/ 14121 w 348939"/>
              <a:gd name="connsiteY2" fmla="*/ 1539 h 578811"/>
              <a:gd name="connsiteX3" fmla="*/ 14121 w 348939"/>
              <a:gd name="connsiteY3" fmla="*/ 151629 h 578811"/>
              <a:gd name="connsiteX4" fmla="*/ 25666 w 348939"/>
              <a:gd name="connsiteY4" fmla="*/ 13084 h 578811"/>
              <a:gd name="connsiteX5" fmla="*/ 198848 w 348939"/>
              <a:gd name="connsiteY5" fmla="*/ 24629 h 57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39" h="578811">
                <a:moveTo>
                  <a:pt x="348939" y="578811"/>
                </a:moveTo>
                <a:cubicBezTo>
                  <a:pt x="301795" y="471053"/>
                  <a:pt x="254651" y="363296"/>
                  <a:pt x="198848" y="267084"/>
                </a:cubicBezTo>
                <a:cubicBezTo>
                  <a:pt x="143045" y="170872"/>
                  <a:pt x="44909" y="20781"/>
                  <a:pt x="14121" y="1539"/>
                </a:cubicBezTo>
                <a:cubicBezTo>
                  <a:pt x="-16667" y="-17703"/>
                  <a:pt x="12197" y="149705"/>
                  <a:pt x="14121" y="151629"/>
                </a:cubicBezTo>
                <a:cubicBezTo>
                  <a:pt x="16045" y="153553"/>
                  <a:pt x="-5122" y="34251"/>
                  <a:pt x="25666" y="13084"/>
                </a:cubicBezTo>
                <a:cubicBezTo>
                  <a:pt x="56454" y="-8083"/>
                  <a:pt x="127651" y="8273"/>
                  <a:pt x="198848" y="2462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Freeform 2"/>
          <p:cNvSpPr/>
          <p:nvPr/>
        </p:nvSpPr>
        <p:spPr>
          <a:xfrm>
            <a:off x="6575504" y="1858818"/>
            <a:ext cx="825351" cy="1113670"/>
          </a:xfrm>
          <a:custGeom>
            <a:avLst/>
            <a:gdLst>
              <a:gd name="connsiteX0" fmla="*/ 548041 w 825351"/>
              <a:gd name="connsiteY0" fmla="*/ 230909 h 1113670"/>
              <a:gd name="connsiteX1" fmla="*/ 40041 w 825351"/>
              <a:gd name="connsiteY1" fmla="*/ 184727 h 1113670"/>
              <a:gd name="connsiteX2" fmla="*/ 86223 w 825351"/>
              <a:gd name="connsiteY2" fmla="*/ 865909 h 1113670"/>
              <a:gd name="connsiteX3" fmla="*/ 513405 w 825351"/>
              <a:gd name="connsiteY3" fmla="*/ 1096818 h 1113670"/>
              <a:gd name="connsiteX4" fmla="*/ 825132 w 825351"/>
              <a:gd name="connsiteY4" fmla="*/ 461818 h 1113670"/>
              <a:gd name="connsiteX5" fmla="*/ 467223 w 825351"/>
              <a:gd name="connsiteY5" fmla="*/ 0 h 111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351" h="1113670">
                <a:moveTo>
                  <a:pt x="548041" y="230909"/>
                </a:moveTo>
                <a:cubicBezTo>
                  <a:pt x="332526" y="154901"/>
                  <a:pt x="117011" y="78894"/>
                  <a:pt x="40041" y="184727"/>
                </a:cubicBezTo>
                <a:cubicBezTo>
                  <a:pt x="-36929" y="290560"/>
                  <a:pt x="7329" y="713894"/>
                  <a:pt x="86223" y="865909"/>
                </a:cubicBezTo>
                <a:cubicBezTo>
                  <a:pt x="165117" y="1017924"/>
                  <a:pt x="390254" y="1164166"/>
                  <a:pt x="513405" y="1096818"/>
                </a:cubicBezTo>
                <a:cubicBezTo>
                  <a:pt x="636556" y="1029470"/>
                  <a:pt x="832829" y="644621"/>
                  <a:pt x="825132" y="461818"/>
                </a:cubicBezTo>
                <a:cubicBezTo>
                  <a:pt x="817435" y="279015"/>
                  <a:pt x="467223" y="0"/>
                  <a:pt x="467223"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01848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reminder</a:t>
            </a:r>
            <a:endParaRPr lang="en-US" dirty="0"/>
          </a:p>
        </p:txBody>
      </p:sp>
      <p:sp>
        <p:nvSpPr>
          <p:cNvPr id="3" name="Content Placeholder 2"/>
          <p:cNvSpPr>
            <a:spLocks noGrp="1"/>
          </p:cNvSpPr>
          <p:nvPr>
            <p:ph idx="1"/>
          </p:nvPr>
        </p:nvSpPr>
        <p:spPr>
          <a:xfrm>
            <a:off x="899592" y="1600200"/>
            <a:ext cx="7848872" cy="4565103"/>
          </a:xfrm>
        </p:spPr>
        <p:txBody>
          <a:bodyPr/>
          <a:lstStyle/>
          <a:p>
            <a:pPr marL="0" indent="0">
              <a:buNone/>
            </a:pPr>
            <a:r>
              <a:rPr lang="en-US" dirty="0" smtClean="0"/>
              <a:t>In case you weren’t paying attention at the time, here’s a few extracts from my archives…</a:t>
            </a:r>
            <a:endParaRPr lang="en-US" dirty="0"/>
          </a:p>
        </p:txBody>
      </p:sp>
    </p:spTree>
    <p:extLst>
      <p:ext uri="{BB962C8B-B14F-4D97-AF65-F5344CB8AC3E}">
        <p14:creationId xmlns:p14="http://schemas.microsoft.com/office/powerpoint/2010/main" val="81060646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IPv6 2011 BGP Vital Statistics</a:t>
            </a:r>
            <a:endParaRPr lang="en-US" dirty="0"/>
          </a:p>
        </p:txBody>
      </p:sp>
      <p:sp>
        <p:nvSpPr>
          <p:cNvPr id="4" name="Rectangle 5"/>
          <p:cNvSpPr>
            <a:spLocks noGrp="1" noChangeArrowheads="1"/>
          </p:cNvSpPr>
          <p:nvPr>
            <p:ph idx="1"/>
          </p:nvPr>
        </p:nvSpPr>
        <p:spPr bwMode="auto">
          <a:xfrm>
            <a:off x="457200" y="1600200"/>
            <a:ext cx="8229600" cy="400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indent="0">
              <a:buNone/>
            </a:pPr>
            <a:r>
              <a:rPr lang="en-US" sz="2400" dirty="0">
                <a:latin typeface="Calibri" charset="0"/>
              </a:rPr>
              <a:t>						  </a:t>
            </a:r>
            <a:r>
              <a:rPr lang="en-US" sz="2400" dirty="0" smtClean="0">
                <a:latin typeface="Calibri" charset="0"/>
              </a:rPr>
              <a:t>Jan-13		Jan-14</a:t>
            </a:r>
            <a:r>
              <a:rPr lang="en-US" sz="2400" dirty="0">
                <a:latin typeface="Calibri" charset="0"/>
              </a:rPr>
              <a:t>	</a:t>
            </a:r>
            <a:r>
              <a:rPr lang="en-US" sz="2400" dirty="0" smtClean="0">
                <a:latin typeface="Calibri" charset="0"/>
              </a:rPr>
              <a:t>	</a:t>
            </a:r>
            <a:r>
              <a:rPr lang="en-US" sz="1600" dirty="0" smtClean="0">
                <a:latin typeface="Calibri" charset="0"/>
              </a:rPr>
              <a:t>p.a</a:t>
            </a:r>
            <a:r>
              <a:rPr lang="en-US" sz="1600" dirty="0">
                <a:latin typeface="Calibri" charset="0"/>
              </a:rPr>
              <a:t>. rate</a:t>
            </a:r>
            <a:endParaRPr lang="en-US" sz="2400" dirty="0">
              <a:latin typeface="Calibri" charset="0"/>
            </a:endParaRPr>
          </a:p>
          <a:p>
            <a:pPr marL="0" indent="0">
              <a:buNone/>
            </a:pPr>
            <a:endParaRPr lang="en-US" sz="2400" dirty="0">
              <a:latin typeface="Calibri" charset="0"/>
            </a:endParaRPr>
          </a:p>
          <a:p>
            <a:pPr marL="0" indent="0">
              <a:buNone/>
            </a:pPr>
            <a:r>
              <a:rPr lang="en-US" sz="2400" b="1" dirty="0">
                <a:solidFill>
                  <a:srgbClr val="824933"/>
                </a:solidFill>
                <a:latin typeface="Calibri" charset="0"/>
              </a:rPr>
              <a:t>Prefix Count</a:t>
            </a:r>
            <a:r>
              <a:rPr lang="en-US" sz="2400" dirty="0">
                <a:latin typeface="Calibri" charset="0"/>
              </a:rPr>
              <a:t>			</a:t>
            </a:r>
            <a:r>
              <a:rPr lang="en-US" sz="2400" dirty="0" smtClean="0">
                <a:latin typeface="Calibri" charset="0"/>
              </a:rPr>
              <a:t>   11,500</a:t>
            </a:r>
            <a:r>
              <a:rPr lang="en-US" sz="2400" dirty="0">
                <a:latin typeface="Calibri" charset="0"/>
              </a:rPr>
              <a:t>	 </a:t>
            </a:r>
            <a:r>
              <a:rPr lang="en-US" sz="2400" dirty="0" smtClean="0">
                <a:latin typeface="Calibri" charset="0"/>
              </a:rPr>
              <a:t>   16,100		</a:t>
            </a:r>
            <a:r>
              <a:rPr lang="en-US" sz="2400" dirty="0" smtClean="0">
                <a:solidFill>
                  <a:srgbClr val="824933"/>
                </a:solidFill>
                <a:latin typeface="Calibri" charset="0"/>
              </a:rPr>
              <a:t>+  40</a:t>
            </a:r>
            <a:r>
              <a:rPr lang="en-US" sz="2400" b="1" dirty="0" smtClean="0">
                <a:solidFill>
                  <a:srgbClr val="824933"/>
                </a:solidFill>
                <a:latin typeface="Calibri" charset="0"/>
              </a:rPr>
              <a:t>%</a:t>
            </a:r>
            <a:endParaRPr lang="en-US" sz="2400" b="1" dirty="0">
              <a:solidFill>
                <a:srgbClr val="824933"/>
              </a:solidFill>
              <a:latin typeface="Calibri" charset="0"/>
            </a:endParaRPr>
          </a:p>
          <a:p>
            <a:pPr marL="0" indent="0">
              <a:buNone/>
            </a:pPr>
            <a:r>
              <a:rPr lang="en-US" sz="2400" dirty="0">
                <a:latin typeface="Calibri" charset="0"/>
              </a:rPr>
              <a:t>    Roots				 </a:t>
            </a:r>
            <a:r>
              <a:rPr lang="en-US" sz="2400" dirty="0" smtClean="0">
                <a:latin typeface="Calibri" charset="0"/>
              </a:rPr>
              <a:t>    8,451</a:t>
            </a:r>
            <a:r>
              <a:rPr lang="en-US" sz="2400" dirty="0">
                <a:latin typeface="Calibri" charset="0"/>
              </a:rPr>
              <a:t>	 </a:t>
            </a:r>
            <a:r>
              <a:rPr lang="en-US" sz="2400" dirty="0" smtClean="0">
                <a:latin typeface="Calibri" charset="0"/>
              </a:rPr>
              <a:t>   11,301		+  34%</a:t>
            </a:r>
            <a:endParaRPr lang="en-US" sz="2400" dirty="0">
              <a:latin typeface="Calibri" charset="0"/>
            </a:endParaRPr>
          </a:p>
          <a:p>
            <a:pPr marL="0" indent="0">
              <a:buNone/>
            </a:pPr>
            <a:r>
              <a:rPr lang="en-US" sz="2400" dirty="0">
                <a:latin typeface="Calibri" charset="0"/>
              </a:rPr>
              <a:t>    More Specifics	 </a:t>
            </a:r>
            <a:r>
              <a:rPr lang="en-US" sz="2400" dirty="0" smtClean="0">
                <a:latin typeface="Calibri" charset="0"/>
              </a:rPr>
              <a:t>         </a:t>
            </a:r>
            <a:r>
              <a:rPr lang="en-US" sz="2400" dirty="0">
                <a:latin typeface="Calibri" charset="0"/>
              </a:rPr>
              <a:t> </a:t>
            </a:r>
            <a:r>
              <a:rPr lang="en-US" sz="2400" dirty="0" smtClean="0">
                <a:latin typeface="Calibri" charset="0"/>
              </a:rPr>
              <a:t> 3,049</a:t>
            </a:r>
            <a:r>
              <a:rPr lang="en-US" sz="2400" dirty="0">
                <a:latin typeface="Calibri" charset="0"/>
              </a:rPr>
              <a:t>	</a:t>
            </a:r>
            <a:r>
              <a:rPr lang="en-US" sz="2400" dirty="0" smtClean="0">
                <a:latin typeface="Calibri" charset="0"/>
              </a:rPr>
              <a:t>      4,799		+</a:t>
            </a:r>
            <a:r>
              <a:rPr lang="en-US" sz="2400" dirty="0">
                <a:latin typeface="Calibri" charset="0"/>
              </a:rPr>
              <a:t> </a:t>
            </a:r>
            <a:r>
              <a:rPr lang="en-US" sz="2400" dirty="0" smtClean="0">
                <a:latin typeface="Calibri" charset="0"/>
              </a:rPr>
              <a:t> 57%</a:t>
            </a:r>
            <a:endParaRPr lang="en-US" sz="2400" dirty="0">
              <a:latin typeface="Calibri" charset="0"/>
            </a:endParaRPr>
          </a:p>
          <a:p>
            <a:pPr marL="0" indent="0">
              <a:buNone/>
            </a:pPr>
            <a:r>
              <a:rPr lang="en-US" sz="2400" b="1" dirty="0">
                <a:solidFill>
                  <a:srgbClr val="824933"/>
                </a:solidFill>
                <a:latin typeface="Calibri" charset="0"/>
              </a:rPr>
              <a:t>Address </a:t>
            </a:r>
            <a:r>
              <a:rPr lang="en-US" sz="2400" b="1" dirty="0" smtClean="0">
                <a:solidFill>
                  <a:srgbClr val="824933"/>
                </a:solidFill>
                <a:latin typeface="Calibri" charset="0"/>
              </a:rPr>
              <a:t>Span (/32s)</a:t>
            </a:r>
            <a:r>
              <a:rPr lang="en-US" sz="2400" dirty="0">
                <a:latin typeface="Calibri" charset="0"/>
              </a:rPr>
              <a:t> </a:t>
            </a:r>
            <a:r>
              <a:rPr lang="en-US" sz="2400" dirty="0" smtClean="0">
                <a:latin typeface="Calibri" charset="0"/>
              </a:rPr>
              <a:t>    65,127</a:t>
            </a:r>
            <a:r>
              <a:rPr lang="en-US" sz="2400" dirty="0">
                <a:latin typeface="Calibri" charset="0"/>
              </a:rPr>
              <a:t>	</a:t>
            </a:r>
            <a:r>
              <a:rPr lang="en-US" sz="2400" dirty="0" smtClean="0">
                <a:latin typeface="Calibri" charset="0"/>
              </a:rPr>
              <a:t>    72,245</a:t>
            </a:r>
            <a:r>
              <a:rPr lang="en-US" sz="2400" dirty="0">
                <a:latin typeface="Calibri" charset="0"/>
              </a:rPr>
              <a:t>	</a:t>
            </a:r>
            <a:r>
              <a:rPr lang="en-US" sz="2400" dirty="0" smtClean="0">
                <a:latin typeface="Calibri" charset="0"/>
              </a:rPr>
              <a:t>       </a:t>
            </a:r>
            <a:r>
              <a:rPr lang="en-US" sz="2400" dirty="0" smtClean="0">
                <a:solidFill>
                  <a:srgbClr val="824933"/>
                </a:solidFill>
                <a:latin typeface="Calibri" charset="0"/>
              </a:rPr>
              <a:t>+</a:t>
            </a:r>
            <a:r>
              <a:rPr lang="en-US" sz="2400" b="1" dirty="0" smtClean="0">
                <a:solidFill>
                  <a:srgbClr val="824933"/>
                </a:solidFill>
                <a:latin typeface="Calibri" charset="0"/>
              </a:rPr>
              <a:t>  11%</a:t>
            </a:r>
            <a:endParaRPr lang="en-US" sz="2400" b="1" dirty="0">
              <a:solidFill>
                <a:srgbClr val="824933"/>
              </a:solidFill>
              <a:latin typeface="Calibri" charset="0"/>
            </a:endParaRPr>
          </a:p>
          <a:p>
            <a:pPr marL="0" indent="0">
              <a:buNone/>
            </a:pPr>
            <a:r>
              <a:rPr lang="en-US" sz="2400" b="1" dirty="0">
                <a:solidFill>
                  <a:srgbClr val="824933"/>
                </a:solidFill>
                <a:latin typeface="Calibri" charset="0"/>
              </a:rPr>
              <a:t>AS Count</a:t>
            </a:r>
            <a:r>
              <a:rPr lang="en-US" sz="2400" dirty="0">
                <a:latin typeface="Calibri" charset="0"/>
              </a:rPr>
              <a:t>				 </a:t>
            </a:r>
            <a:r>
              <a:rPr lang="en-US" sz="2400" dirty="0" smtClean="0">
                <a:latin typeface="Calibri" charset="0"/>
              </a:rPr>
              <a:t>  </a:t>
            </a:r>
            <a:r>
              <a:rPr lang="en-US" sz="2400" dirty="0">
                <a:latin typeface="Calibri" charset="0"/>
              </a:rPr>
              <a:t> </a:t>
            </a:r>
            <a:r>
              <a:rPr lang="en-US" sz="2400" dirty="0" smtClean="0">
                <a:latin typeface="Calibri" charset="0"/>
              </a:rPr>
              <a:t>6,560</a:t>
            </a:r>
            <a:r>
              <a:rPr lang="en-US" sz="2400" dirty="0">
                <a:latin typeface="Calibri" charset="0"/>
              </a:rPr>
              <a:t>		</a:t>
            </a:r>
            <a:r>
              <a:rPr lang="en-US" sz="2400" dirty="0" smtClean="0">
                <a:latin typeface="Calibri" charset="0"/>
              </a:rPr>
              <a:t> 7,845		</a:t>
            </a:r>
            <a:r>
              <a:rPr lang="en-US" sz="2400" dirty="0" smtClean="0">
                <a:solidFill>
                  <a:srgbClr val="824933"/>
                </a:solidFill>
                <a:latin typeface="Calibri" charset="0"/>
              </a:rPr>
              <a:t>+  </a:t>
            </a:r>
            <a:r>
              <a:rPr lang="en-US" sz="2400" b="1" dirty="0" smtClean="0">
                <a:solidFill>
                  <a:srgbClr val="824933"/>
                </a:solidFill>
                <a:latin typeface="Calibri" charset="0"/>
              </a:rPr>
              <a:t>20%</a:t>
            </a:r>
            <a:endParaRPr lang="en-US" sz="2400" b="1" dirty="0">
              <a:solidFill>
                <a:srgbClr val="824933"/>
              </a:solidFill>
              <a:latin typeface="Calibri" charset="0"/>
            </a:endParaRPr>
          </a:p>
          <a:p>
            <a:pPr marL="0" indent="0">
              <a:buNone/>
            </a:pPr>
            <a:r>
              <a:rPr lang="en-US" sz="2400" dirty="0">
                <a:latin typeface="Calibri" charset="0"/>
              </a:rPr>
              <a:t>  Transit				   </a:t>
            </a:r>
            <a:r>
              <a:rPr lang="en-US" sz="2400" dirty="0" smtClean="0">
                <a:latin typeface="Calibri" charset="0"/>
              </a:rPr>
              <a:t>  1,260</a:t>
            </a:r>
            <a:r>
              <a:rPr lang="en-US" sz="2400" dirty="0">
                <a:latin typeface="Calibri" charset="0"/>
              </a:rPr>
              <a:t>		</a:t>
            </a:r>
            <a:r>
              <a:rPr lang="en-US" sz="2400" dirty="0" smtClean="0">
                <a:latin typeface="Calibri" charset="0"/>
              </a:rPr>
              <a:t> 1,515          +  20%</a:t>
            </a:r>
            <a:endParaRPr lang="en-US" sz="2400" dirty="0">
              <a:latin typeface="Calibri" charset="0"/>
            </a:endParaRPr>
          </a:p>
          <a:p>
            <a:pPr marL="0" indent="0">
              <a:buNone/>
            </a:pPr>
            <a:r>
              <a:rPr lang="en-US" sz="2400" dirty="0">
                <a:latin typeface="Calibri" charset="0"/>
              </a:rPr>
              <a:t>  Stub					 </a:t>
            </a:r>
            <a:r>
              <a:rPr lang="en-US" sz="2400" dirty="0" smtClean="0">
                <a:latin typeface="Calibri" charset="0"/>
              </a:rPr>
              <a:t>  </a:t>
            </a:r>
            <a:r>
              <a:rPr lang="en-US" sz="2400" dirty="0">
                <a:latin typeface="Calibri" charset="0"/>
              </a:rPr>
              <a:t> </a:t>
            </a:r>
            <a:r>
              <a:rPr lang="en-US" sz="2400" dirty="0" smtClean="0">
                <a:latin typeface="Calibri" charset="0"/>
              </a:rPr>
              <a:t> 5,300</a:t>
            </a:r>
            <a:r>
              <a:rPr lang="en-US" sz="2400" dirty="0">
                <a:latin typeface="Calibri" charset="0"/>
              </a:rPr>
              <a:t>		</a:t>
            </a:r>
            <a:r>
              <a:rPr lang="en-US" sz="2400" dirty="0" smtClean="0">
                <a:latin typeface="Calibri" charset="0"/>
              </a:rPr>
              <a:t> 6,330          + </a:t>
            </a:r>
            <a:r>
              <a:rPr lang="en-US" sz="2400" dirty="0">
                <a:latin typeface="Calibri" charset="0"/>
              </a:rPr>
              <a:t> </a:t>
            </a:r>
            <a:r>
              <a:rPr lang="en-US" sz="2400" dirty="0" smtClean="0">
                <a:latin typeface="Calibri" charset="0"/>
              </a:rPr>
              <a:t>19%</a:t>
            </a:r>
            <a:endParaRPr lang="en-US" sz="2400" dirty="0">
              <a:latin typeface="Calibri" charset="0"/>
            </a:endParaRPr>
          </a:p>
        </p:txBody>
      </p:sp>
    </p:spTree>
    <p:extLst>
      <p:ext uri="{BB962C8B-B14F-4D97-AF65-F5344CB8AC3E}">
        <p14:creationId xmlns:p14="http://schemas.microsoft.com/office/powerpoint/2010/main" val="13287099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IPv6 in 2013</a:t>
            </a:r>
            <a:endParaRPr lang="en-US" dirty="0"/>
          </a:p>
        </p:txBody>
      </p:sp>
      <p:sp>
        <p:nvSpPr>
          <p:cNvPr id="3" name="Content Placeholder 2"/>
          <p:cNvSpPr>
            <a:spLocks noGrp="1"/>
          </p:cNvSpPr>
          <p:nvPr>
            <p:ph idx="1"/>
          </p:nvPr>
        </p:nvSpPr>
        <p:spPr/>
        <p:txBody>
          <a:bodyPr/>
          <a:lstStyle/>
          <a:p>
            <a:r>
              <a:rPr lang="en-US" dirty="0" smtClean="0"/>
              <a:t>Overall IPv6 Internet growth in terms of BGP </a:t>
            </a:r>
            <a:r>
              <a:rPr lang="en-US" dirty="0"/>
              <a:t>i</a:t>
            </a:r>
            <a:r>
              <a:rPr lang="en-US" dirty="0" smtClean="0"/>
              <a:t>s </a:t>
            </a:r>
            <a:r>
              <a:rPr lang="en-US" b="1" dirty="0">
                <a:solidFill>
                  <a:srgbClr val="FF0000"/>
                </a:solidFill>
              </a:rPr>
              <a:t>2</a:t>
            </a:r>
            <a:r>
              <a:rPr lang="en-US" b="1" dirty="0" smtClean="0">
                <a:solidFill>
                  <a:srgbClr val="FF0000"/>
                </a:solidFill>
              </a:rPr>
              <a:t>0% - </a:t>
            </a:r>
            <a:r>
              <a:rPr lang="en-US" b="1" dirty="0">
                <a:solidFill>
                  <a:srgbClr val="FF0000"/>
                </a:solidFill>
              </a:rPr>
              <a:t>4</a:t>
            </a:r>
            <a:r>
              <a:rPr lang="en-US" b="1" dirty="0" smtClean="0">
                <a:solidFill>
                  <a:srgbClr val="FF0000"/>
                </a:solidFill>
              </a:rPr>
              <a:t>0 % p.a.</a:t>
            </a:r>
          </a:p>
          <a:p>
            <a:pPr lvl="1"/>
            <a:r>
              <a:rPr lang="en-US" dirty="0" smtClean="0"/>
              <a:t>2012 growth rate was ~ 90%.</a:t>
            </a:r>
          </a:p>
          <a:p>
            <a:pPr marL="0" indent="0">
              <a:buNone/>
            </a:pPr>
            <a:endParaRPr lang="en-US" sz="2400" dirty="0" smtClean="0"/>
          </a:p>
          <a:p>
            <a:pPr marL="0" indent="0">
              <a:buNone/>
            </a:pPr>
            <a:endParaRPr lang="en-US" sz="2400" dirty="0"/>
          </a:p>
          <a:p>
            <a:pPr marL="0" indent="0">
              <a:buNone/>
            </a:pPr>
            <a:r>
              <a:rPr lang="en-US" sz="2400" dirty="0" smtClean="0"/>
              <a:t>(Looking at the AS count, if these relative growth rates persist then the IPv6 network would span the same network domain as IPv4 in16 years time  -- 2030!)</a:t>
            </a:r>
            <a:endParaRPr lang="en-US" sz="2400" dirty="0"/>
          </a:p>
        </p:txBody>
      </p:sp>
    </p:spTree>
    <p:extLst>
      <p:ext uri="{BB962C8B-B14F-4D97-AF65-F5344CB8AC3E}">
        <p14:creationId xmlns:p14="http://schemas.microsoft.com/office/powerpoint/2010/main" val="8428215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IPv6 </a:t>
            </a:r>
            <a:r>
              <a:rPr lang="en-US" dirty="0" smtClean="0"/>
              <a:t>– Growth is Slowing</a:t>
            </a:r>
            <a:endParaRPr lang="en-US" dirty="0"/>
          </a:p>
        </p:txBody>
      </p:sp>
      <p:sp>
        <p:nvSpPr>
          <p:cNvPr id="3" name="Content Placeholder 2"/>
          <p:cNvSpPr>
            <a:spLocks noGrp="1"/>
          </p:cNvSpPr>
          <p:nvPr>
            <p:ph idx="1"/>
          </p:nvPr>
        </p:nvSpPr>
        <p:spPr>
          <a:xfrm>
            <a:off x="457200" y="1600200"/>
            <a:ext cx="8229600" cy="4383263"/>
          </a:xfrm>
        </p:spPr>
        <p:txBody>
          <a:bodyPr>
            <a:normAutofit/>
          </a:bodyPr>
          <a:lstStyle/>
          <a:p>
            <a:pPr>
              <a:spcBef>
                <a:spcPts val="1248"/>
              </a:spcBef>
            </a:pPr>
            <a:r>
              <a:rPr lang="en-US" dirty="0" smtClean="0"/>
              <a:t>The </a:t>
            </a:r>
            <a:r>
              <a:rPr lang="en-US" dirty="0" smtClean="0"/>
              <a:t>rate of growth of the IPv6 Internet </a:t>
            </a:r>
            <a:r>
              <a:rPr lang="en-US" dirty="0" smtClean="0"/>
              <a:t>is </a:t>
            </a:r>
            <a:r>
              <a:rPr lang="en-US" dirty="0" smtClean="0"/>
              <a:t>slowing </a:t>
            </a:r>
            <a:r>
              <a:rPr lang="en-US" dirty="0" smtClean="0"/>
              <a:t>down</a:t>
            </a:r>
          </a:p>
          <a:p>
            <a:pPr>
              <a:spcBef>
                <a:spcPts val="1248"/>
              </a:spcBef>
            </a:pPr>
            <a:r>
              <a:rPr lang="en-US" dirty="0" smtClean="0"/>
              <a:t>Why?</a:t>
            </a:r>
            <a:endParaRPr lang="en-US" dirty="0" smtClean="0"/>
          </a:p>
          <a:p>
            <a:pPr lvl="1">
              <a:spcBef>
                <a:spcPts val="1248"/>
              </a:spcBef>
            </a:pPr>
            <a:r>
              <a:rPr lang="en-US" dirty="0" smtClean="0"/>
              <a:t>Lack of critical momentum behind IPv6?</a:t>
            </a:r>
          </a:p>
          <a:p>
            <a:pPr lvl="1">
              <a:spcBef>
                <a:spcPts val="1248"/>
              </a:spcBef>
            </a:pPr>
            <a:r>
              <a:rPr lang="en-US" dirty="0" smtClean="0"/>
              <a:t>Saturation of critical market sectors by IPv4?</a:t>
            </a:r>
          </a:p>
          <a:p>
            <a:pPr lvl="1">
              <a:spcBef>
                <a:spcPts val="1248"/>
              </a:spcBef>
            </a:pPr>
            <a:r>
              <a:rPr lang="en-US" dirty="0" smtClean="0">
                <a:solidFill>
                  <a:srgbClr val="7F7F7F"/>
                </a:solidFill>
              </a:rPr>
              <a:t>&lt;</a:t>
            </a:r>
            <a:r>
              <a:rPr lang="en-US" i="1" dirty="0" smtClean="0">
                <a:solidFill>
                  <a:schemeClr val="bg1">
                    <a:lumMod val="50000"/>
                  </a:schemeClr>
                </a:solidFill>
              </a:rPr>
              <a:t>some other factor</a:t>
            </a:r>
            <a:r>
              <a:rPr lang="en-US" dirty="0" smtClean="0">
                <a:solidFill>
                  <a:srgbClr val="7F7F7F"/>
                </a:solidFill>
              </a:rPr>
              <a:t>&gt;</a:t>
            </a:r>
            <a:r>
              <a:rPr lang="en-US" dirty="0" smtClean="0"/>
              <a:t>?</a:t>
            </a:r>
          </a:p>
          <a:p>
            <a:pPr lvl="1">
              <a:spcBef>
                <a:spcPts val="1248"/>
              </a:spcBef>
            </a:pPr>
            <a:endParaRPr lang="en-US" dirty="0" smtClean="0"/>
          </a:p>
          <a:p>
            <a:pPr lvl="1">
              <a:spcBef>
                <a:spcPts val="1248"/>
              </a:spcBef>
            </a:pPr>
            <a:endParaRPr lang="en-US" dirty="0"/>
          </a:p>
        </p:txBody>
      </p:sp>
    </p:spTree>
    <p:extLst>
      <p:ext uri="{BB962C8B-B14F-4D97-AF65-F5344CB8AC3E}">
        <p14:creationId xmlns:p14="http://schemas.microsoft.com/office/powerpoint/2010/main" val="36268108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smtClean="0">
                <a:latin typeface="Calibri" charset="0"/>
              </a:rPr>
              <a:t>Some </a:t>
            </a:r>
            <a:r>
              <a:rPr lang="en-US" dirty="0" smtClean="0">
                <a:latin typeface="Calibri" charset="0"/>
              </a:rPr>
              <a:t>More Questions </a:t>
            </a:r>
            <a:r>
              <a:rPr lang="en-US" dirty="0" smtClean="0">
                <a:latin typeface="Calibri" charset="0"/>
              </a:rPr>
              <a:t>…</a:t>
            </a:r>
            <a:endParaRPr lang="en-US" dirty="0">
              <a:latin typeface="Calibri" charset="0"/>
            </a:endParaRPr>
          </a:p>
        </p:txBody>
      </p:sp>
      <p:sp>
        <p:nvSpPr>
          <p:cNvPr id="15362" name="Content Placeholder 2"/>
          <p:cNvSpPr>
            <a:spLocks noGrp="1"/>
          </p:cNvSpPr>
          <p:nvPr>
            <p:ph idx="1"/>
          </p:nvPr>
        </p:nvSpPr>
        <p:spPr/>
        <p:txBody>
          <a:bodyPr/>
          <a:lstStyle/>
          <a:p>
            <a:pPr eaLnBrk="1" hangingPunct="1"/>
            <a:r>
              <a:rPr lang="en-US" dirty="0" smtClean="0">
                <a:latin typeface="Calibri" charset="0"/>
              </a:rPr>
              <a:t>What </a:t>
            </a:r>
            <a:r>
              <a:rPr lang="en-US" dirty="0">
                <a:latin typeface="Calibri" charset="0"/>
              </a:rPr>
              <a:t>has changed </a:t>
            </a:r>
            <a:r>
              <a:rPr lang="en-US" dirty="0" smtClean="0">
                <a:latin typeface="Calibri" charset="0"/>
              </a:rPr>
              <a:t>since then?</a:t>
            </a:r>
            <a:endParaRPr lang="en-US" dirty="0">
              <a:latin typeface="Calibri" charset="0"/>
            </a:endParaRPr>
          </a:p>
          <a:p>
            <a:pPr eaLnBrk="1" hangingPunct="1"/>
            <a:r>
              <a:rPr lang="en-US" dirty="0">
                <a:latin typeface="Calibri" charset="0"/>
              </a:rPr>
              <a:t>Who is deploying IPv6?</a:t>
            </a:r>
          </a:p>
          <a:p>
            <a:pPr eaLnBrk="1" hangingPunct="1"/>
            <a:r>
              <a:rPr lang="en-US" dirty="0">
                <a:latin typeface="Calibri" charset="0"/>
              </a:rPr>
              <a:t>Where are they</a:t>
            </a:r>
            <a:r>
              <a:rPr lang="en-US" dirty="0" smtClean="0">
                <a:latin typeface="Calibri" charset="0"/>
              </a:rPr>
              <a:t>?</a:t>
            </a:r>
            <a:endParaRPr lang="en-US" dirty="0">
              <a:latin typeface="Calibri" charset="0"/>
            </a:endParaRPr>
          </a:p>
        </p:txBody>
      </p:sp>
    </p:spTree>
    <p:extLst>
      <p:ext uri="{BB962C8B-B14F-4D97-AF65-F5344CB8AC3E}">
        <p14:creationId xmlns:p14="http://schemas.microsoft.com/office/powerpoint/2010/main" val="154105229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his </a:t>
            </a:r>
            <a:r>
              <a:rPr lang="en-US" dirty="0" smtClean="0"/>
              <a:t>is what Google see…</a:t>
            </a:r>
            <a:endParaRPr lang="en-US" dirty="0"/>
          </a:p>
        </p:txBody>
      </p:sp>
      <p:sp>
        <p:nvSpPr>
          <p:cNvPr id="5" name="Rectangle 4"/>
          <p:cNvSpPr/>
          <p:nvPr/>
        </p:nvSpPr>
        <p:spPr>
          <a:xfrm>
            <a:off x="4566492" y="6568577"/>
            <a:ext cx="4572000" cy="261610"/>
          </a:xfrm>
          <a:prstGeom prst="rect">
            <a:avLst/>
          </a:prstGeom>
        </p:spPr>
        <p:txBody>
          <a:bodyPr>
            <a:spAutoFit/>
          </a:bodyPr>
          <a:lstStyle/>
          <a:p>
            <a:r>
              <a:rPr lang="en-US" sz="1100" dirty="0" smtClean="0"/>
              <a:t>https://</a:t>
            </a:r>
            <a:r>
              <a:rPr lang="en-US" sz="1100" dirty="0" err="1" smtClean="0"/>
              <a:t>www.google.com</a:t>
            </a:r>
            <a:r>
              <a:rPr lang="en-US" sz="1100" dirty="0" smtClean="0"/>
              <a:t>/</a:t>
            </a:r>
            <a:r>
              <a:rPr lang="en-US" sz="1100" dirty="0" err="1" smtClean="0"/>
              <a:t>intl</a:t>
            </a:r>
            <a:r>
              <a:rPr lang="en-US" sz="1100" dirty="0" smtClean="0"/>
              <a:t>/en/ipv6/</a:t>
            </a:r>
            <a:r>
              <a:rPr lang="en-US" sz="1100" dirty="0" err="1" smtClean="0"/>
              <a:t>statistics.html</a:t>
            </a:r>
            <a:endParaRPr lang="en-US" sz="1100" dirty="0"/>
          </a:p>
        </p:txBody>
      </p:sp>
      <p:pic>
        <p:nvPicPr>
          <p:cNvPr id="6" name="Content Placeholder 5" descr="Screen Shot 2014-05-19 at 5.27.08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443" b="-2402"/>
          <a:stretch/>
        </p:blipFill>
        <p:spPr>
          <a:xfrm>
            <a:off x="457200" y="1304636"/>
            <a:ext cx="8229600" cy="5263941"/>
          </a:xfrm>
        </p:spPr>
      </p:pic>
    </p:spTree>
    <p:extLst>
      <p:ext uri="{BB962C8B-B14F-4D97-AF65-F5344CB8AC3E}">
        <p14:creationId xmlns:p14="http://schemas.microsoft.com/office/powerpoint/2010/main" val="420259921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this is </a:t>
            </a:r>
            <a:r>
              <a:rPr lang="en-US" smtClean="0"/>
              <a:t>what Google see…</a:t>
            </a:r>
            <a:endParaRPr lang="en-US"/>
          </a:p>
        </p:txBody>
      </p:sp>
      <p:pic>
        <p:nvPicPr>
          <p:cNvPr id="5" name="Picture 4" descr="Screen Shot 2014-04-11 at 11.42.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058" y="1185144"/>
            <a:ext cx="6444283" cy="5218591"/>
          </a:xfrm>
          <a:prstGeom prst="rect">
            <a:avLst/>
          </a:prstGeom>
        </p:spPr>
      </p:pic>
      <p:sp>
        <p:nvSpPr>
          <p:cNvPr id="6" name="Rectangle 5"/>
          <p:cNvSpPr/>
          <p:nvPr/>
        </p:nvSpPr>
        <p:spPr>
          <a:xfrm>
            <a:off x="4041854" y="6498911"/>
            <a:ext cx="5031749" cy="261610"/>
          </a:xfrm>
          <a:prstGeom prst="rect">
            <a:avLst/>
          </a:prstGeom>
        </p:spPr>
        <p:txBody>
          <a:bodyPr wrap="square">
            <a:spAutoFit/>
          </a:bodyPr>
          <a:lstStyle/>
          <a:p>
            <a:r>
              <a:rPr lang="en-US" sz="1100" dirty="0" smtClean="0"/>
              <a:t>https://</a:t>
            </a:r>
            <a:r>
              <a:rPr lang="en-US" sz="1100" dirty="0" err="1" smtClean="0"/>
              <a:t>www.google.com</a:t>
            </a:r>
            <a:r>
              <a:rPr lang="en-US" sz="1100" dirty="0" smtClean="0"/>
              <a:t>/</a:t>
            </a:r>
            <a:r>
              <a:rPr lang="en-US" sz="1100" dirty="0" err="1" smtClean="0"/>
              <a:t>intl</a:t>
            </a:r>
            <a:r>
              <a:rPr lang="en-US" sz="1100" dirty="0" smtClean="0"/>
              <a:t>/en/ipv6/</a:t>
            </a:r>
            <a:r>
              <a:rPr lang="en-US" sz="1100" dirty="0" err="1" smtClean="0"/>
              <a:t>statistics.html#tab</a:t>
            </a:r>
            <a:r>
              <a:rPr lang="en-US" sz="1100" dirty="0" smtClean="0"/>
              <a:t>=per-country-ipv6-adoption</a:t>
            </a:r>
            <a:endParaRPr lang="en-US" sz="1100" dirty="0"/>
          </a:p>
        </p:txBody>
      </p:sp>
    </p:spTree>
    <p:extLst>
      <p:ext uri="{BB962C8B-B14F-4D97-AF65-F5344CB8AC3E}">
        <p14:creationId xmlns:p14="http://schemas.microsoft.com/office/powerpoint/2010/main" val="215450150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this is what </a:t>
            </a:r>
            <a:r>
              <a:rPr lang="en-US" dirty="0" smtClean="0"/>
              <a:t>we see</a:t>
            </a:r>
            <a:r>
              <a:rPr lang="en-US" dirty="0" smtClean="0"/>
              <a:t>…</a:t>
            </a:r>
            <a:endParaRPr lang="en-US" dirty="0"/>
          </a:p>
        </p:txBody>
      </p:sp>
      <p:sp>
        <p:nvSpPr>
          <p:cNvPr id="3" name="Content Placeholder 2"/>
          <p:cNvSpPr>
            <a:spLocks noGrp="1"/>
          </p:cNvSpPr>
          <p:nvPr>
            <p:ph idx="1"/>
          </p:nvPr>
        </p:nvSpPr>
        <p:spPr/>
        <p:txBody>
          <a:bodyPr/>
          <a:lstStyle/>
          <a:p>
            <a:pPr marL="0" indent="0">
              <a:buNone/>
            </a:pPr>
            <a:r>
              <a:rPr lang="en-US" dirty="0"/>
              <a:t>W</a:t>
            </a:r>
            <a:r>
              <a:rPr lang="en-US" dirty="0" smtClean="0"/>
              <a:t>hen we </a:t>
            </a:r>
            <a:r>
              <a:rPr lang="en-US" dirty="0" smtClean="0"/>
              <a:t>ask some </a:t>
            </a:r>
            <a:r>
              <a:rPr lang="en-US" dirty="0" smtClean="0"/>
              <a:t>300,000 new end users every day about their IPv6 capability we see this…</a:t>
            </a:r>
            <a:endParaRPr lang="en-US" dirty="0"/>
          </a:p>
        </p:txBody>
      </p:sp>
    </p:spTree>
    <p:extLst>
      <p:ext uri="{BB962C8B-B14F-4D97-AF65-F5344CB8AC3E}">
        <p14:creationId xmlns:p14="http://schemas.microsoft.com/office/powerpoint/2010/main" val="275379002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this is what we see…</a:t>
            </a:r>
            <a:endParaRPr lang="en-US" dirty="0"/>
          </a:p>
        </p:txBody>
      </p:sp>
      <p:pic>
        <p:nvPicPr>
          <p:cNvPr id="5" name="Picture 4" descr="Screen Shot 2014-04-11 at 5.24.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920"/>
            <a:ext cx="9144000" cy="4306641"/>
          </a:xfrm>
          <a:prstGeom prst="rect">
            <a:avLst/>
          </a:prstGeom>
        </p:spPr>
      </p:pic>
      <p:sp>
        <p:nvSpPr>
          <p:cNvPr id="3" name="Freeform 2"/>
          <p:cNvSpPr/>
          <p:nvPr/>
        </p:nvSpPr>
        <p:spPr>
          <a:xfrm>
            <a:off x="750455" y="1842142"/>
            <a:ext cx="8185727" cy="2983858"/>
          </a:xfrm>
          <a:custGeom>
            <a:avLst/>
            <a:gdLst>
              <a:gd name="connsiteX0" fmla="*/ 0 w 8185727"/>
              <a:gd name="connsiteY0" fmla="*/ 2983858 h 2983858"/>
              <a:gd name="connsiteX1" fmla="*/ 103909 w 8185727"/>
              <a:gd name="connsiteY1" fmla="*/ 2787585 h 2983858"/>
              <a:gd name="connsiteX2" fmla="*/ 196272 w 8185727"/>
              <a:gd name="connsiteY2" fmla="*/ 2637494 h 2983858"/>
              <a:gd name="connsiteX3" fmla="*/ 357909 w 8185727"/>
              <a:gd name="connsiteY3" fmla="*/ 2591313 h 2983858"/>
              <a:gd name="connsiteX4" fmla="*/ 508000 w 8185727"/>
              <a:gd name="connsiteY4" fmla="*/ 2556676 h 2983858"/>
              <a:gd name="connsiteX5" fmla="*/ 635000 w 8185727"/>
              <a:gd name="connsiteY5" fmla="*/ 2510494 h 2983858"/>
              <a:gd name="connsiteX6" fmla="*/ 808181 w 8185727"/>
              <a:gd name="connsiteY6" fmla="*/ 2418131 h 2983858"/>
              <a:gd name="connsiteX7" fmla="*/ 912090 w 8185727"/>
              <a:gd name="connsiteY7" fmla="*/ 2337313 h 2983858"/>
              <a:gd name="connsiteX8" fmla="*/ 992909 w 8185727"/>
              <a:gd name="connsiteY8" fmla="*/ 2429676 h 2983858"/>
              <a:gd name="connsiteX9" fmla="*/ 1050636 w 8185727"/>
              <a:gd name="connsiteY9" fmla="*/ 2487403 h 2983858"/>
              <a:gd name="connsiteX10" fmla="*/ 1119909 w 8185727"/>
              <a:gd name="connsiteY10" fmla="*/ 2556676 h 2983858"/>
              <a:gd name="connsiteX11" fmla="*/ 1200727 w 8185727"/>
              <a:gd name="connsiteY11" fmla="*/ 2579767 h 2983858"/>
              <a:gd name="connsiteX12" fmla="*/ 1258454 w 8185727"/>
              <a:gd name="connsiteY12" fmla="*/ 2602858 h 2983858"/>
              <a:gd name="connsiteX13" fmla="*/ 1350818 w 8185727"/>
              <a:gd name="connsiteY13" fmla="*/ 2533585 h 2983858"/>
              <a:gd name="connsiteX14" fmla="*/ 1431636 w 8185727"/>
              <a:gd name="connsiteY14" fmla="*/ 2452767 h 2983858"/>
              <a:gd name="connsiteX15" fmla="*/ 1558636 w 8185727"/>
              <a:gd name="connsiteY15" fmla="*/ 2475858 h 2983858"/>
              <a:gd name="connsiteX16" fmla="*/ 1824181 w 8185727"/>
              <a:gd name="connsiteY16" fmla="*/ 2487403 h 2983858"/>
              <a:gd name="connsiteX17" fmla="*/ 2043545 w 8185727"/>
              <a:gd name="connsiteY17" fmla="*/ 2487403 h 2983858"/>
              <a:gd name="connsiteX18" fmla="*/ 2170545 w 8185727"/>
              <a:gd name="connsiteY18" fmla="*/ 2429676 h 2983858"/>
              <a:gd name="connsiteX19" fmla="*/ 2205181 w 8185727"/>
              <a:gd name="connsiteY19" fmla="*/ 2314222 h 2983858"/>
              <a:gd name="connsiteX20" fmla="*/ 2355272 w 8185727"/>
              <a:gd name="connsiteY20" fmla="*/ 2129494 h 2983858"/>
              <a:gd name="connsiteX21" fmla="*/ 2528454 w 8185727"/>
              <a:gd name="connsiteY21" fmla="*/ 2094858 h 2983858"/>
              <a:gd name="connsiteX22" fmla="*/ 2667000 w 8185727"/>
              <a:gd name="connsiteY22" fmla="*/ 2106403 h 2983858"/>
              <a:gd name="connsiteX23" fmla="*/ 2794000 w 8185727"/>
              <a:gd name="connsiteY23" fmla="*/ 2198767 h 2983858"/>
              <a:gd name="connsiteX24" fmla="*/ 2886363 w 8185727"/>
              <a:gd name="connsiteY24" fmla="*/ 2198767 h 2983858"/>
              <a:gd name="connsiteX25" fmla="*/ 3024909 w 8185727"/>
              <a:gd name="connsiteY25" fmla="*/ 2106403 h 2983858"/>
              <a:gd name="connsiteX26" fmla="*/ 3186545 w 8185727"/>
              <a:gd name="connsiteY26" fmla="*/ 1967858 h 2983858"/>
              <a:gd name="connsiteX27" fmla="*/ 3290454 w 8185727"/>
              <a:gd name="connsiteY27" fmla="*/ 1933222 h 2983858"/>
              <a:gd name="connsiteX28" fmla="*/ 3394363 w 8185727"/>
              <a:gd name="connsiteY28" fmla="*/ 1910131 h 2983858"/>
              <a:gd name="connsiteX29" fmla="*/ 3463636 w 8185727"/>
              <a:gd name="connsiteY29" fmla="*/ 1887040 h 2983858"/>
              <a:gd name="connsiteX30" fmla="*/ 3590636 w 8185727"/>
              <a:gd name="connsiteY30" fmla="*/ 1852403 h 2983858"/>
              <a:gd name="connsiteX31" fmla="*/ 3659909 w 8185727"/>
              <a:gd name="connsiteY31" fmla="*/ 1863949 h 2983858"/>
              <a:gd name="connsiteX32" fmla="*/ 3810000 w 8185727"/>
              <a:gd name="connsiteY32" fmla="*/ 1910131 h 2983858"/>
              <a:gd name="connsiteX33" fmla="*/ 3971636 w 8185727"/>
              <a:gd name="connsiteY33" fmla="*/ 1875494 h 2983858"/>
              <a:gd name="connsiteX34" fmla="*/ 4167909 w 8185727"/>
              <a:gd name="connsiteY34" fmla="*/ 1829313 h 2983858"/>
              <a:gd name="connsiteX35" fmla="*/ 4329545 w 8185727"/>
              <a:gd name="connsiteY35" fmla="*/ 1863949 h 2983858"/>
              <a:gd name="connsiteX36" fmla="*/ 4502727 w 8185727"/>
              <a:gd name="connsiteY36" fmla="*/ 1990949 h 2983858"/>
              <a:gd name="connsiteX37" fmla="*/ 4710545 w 8185727"/>
              <a:gd name="connsiteY37" fmla="*/ 1829313 h 2983858"/>
              <a:gd name="connsiteX38" fmla="*/ 4779818 w 8185727"/>
              <a:gd name="connsiteY38" fmla="*/ 1771585 h 2983858"/>
              <a:gd name="connsiteX39" fmla="*/ 4860636 w 8185727"/>
              <a:gd name="connsiteY39" fmla="*/ 1552222 h 2983858"/>
              <a:gd name="connsiteX40" fmla="*/ 4953000 w 8185727"/>
              <a:gd name="connsiteY40" fmla="*/ 1529131 h 2983858"/>
              <a:gd name="connsiteX41" fmla="*/ 5091545 w 8185727"/>
              <a:gd name="connsiteY41" fmla="*/ 1633040 h 2983858"/>
              <a:gd name="connsiteX42" fmla="*/ 5241636 w 8185727"/>
              <a:gd name="connsiteY42" fmla="*/ 1633040 h 2983858"/>
              <a:gd name="connsiteX43" fmla="*/ 5368636 w 8185727"/>
              <a:gd name="connsiteY43" fmla="*/ 1621494 h 2983858"/>
              <a:gd name="connsiteX44" fmla="*/ 5461000 w 8185727"/>
              <a:gd name="connsiteY44" fmla="*/ 1517585 h 2983858"/>
              <a:gd name="connsiteX45" fmla="*/ 5795818 w 8185727"/>
              <a:gd name="connsiteY45" fmla="*/ 1459858 h 2983858"/>
              <a:gd name="connsiteX46" fmla="*/ 5922818 w 8185727"/>
              <a:gd name="connsiteY46" fmla="*/ 1506040 h 2983858"/>
              <a:gd name="connsiteX47" fmla="*/ 6084454 w 8185727"/>
              <a:gd name="connsiteY47" fmla="*/ 1494494 h 2983858"/>
              <a:gd name="connsiteX48" fmla="*/ 6176818 w 8185727"/>
              <a:gd name="connsiteY48" fmla="*/ 1448313 h 2983858"/>
              <a:gd name="connsiteX49" fmla="*/ 6303818 w 8185727"/>
              <a:gd name="connsiteY49" fmla="*/ 1309767 h 2983858"/>
              <a:gd name="connsiteX50" fmla="*/ 6384636 w 8185727"/>
              <a:gd name="connsiteY50" fmla="*/ 1205858 h 2983858"/>
              <a:gd name="connsiteX51" fmla="*/ 6488545 w 8185727"/>
              <a:gd name="connsiteY51" fmla="*/ 1113494 h 2983858"/>
              <a:gd name="connsiteX52" fmla="*/ 6696363 w 8185727"/>
              <a:gd name="connsiteY52" fmla="*/ 1055767 h 2983858"/>
              <a:gd name="connsiteX53" fmla="*/ 6811818 w 8185727"/>
              <a:gd name="connsiteY53" fmla="*/ 951858 h 2983858"/>
              <a:gd name="connsiteX54" fmla="*/ 6915727 w 8185727"/>
              <a:gd name="connsiteY54" fmla="*/ 847949 h 2983858"/>
              <a:gd name="connsiteX55" fmla="*/ 7008090 w 8185727"/>
              <a:gd name="connsiteY55" fmla="*/ 801767 h 2983858"/>
              <a:gd name="connsiteX56" fmla="*/ 7112000 w 8185727"/>
              <a:gd name="connsiteY56" fmla="*/ 686313 h 2983858"/>
              <a:gd name="connsiteX57" fmla="*/ 7227454 w 8185727"/>
              <a:gd name="connsiteY57" fmla="*/ 628585 h 2983858"/>
              <a:gd name="connsiteX58" fmla="*/ 7377545 w 8185727"/>
              <a:gd name="connsiteY58" fmla="*/ 490040 h 2983858"/>
              <a:gd name="connsiteX59" fmla="*/ 7562272 w 8185727"/>
              <a:gd name="connsiteY59" fmla="*/ 547767 h 2983858"/>
              <a:gd name="connsiteX60" fmla="*/ 7643090 w 8185727"/>
              <a:gd name="connsiteY60" fmla="*/ 640131 h 2983858"/>
              <a:gd name="connsiteX61" fmla="*/ 7770090 w 8185727"/>
              <a:gd name="connsiteY61" fmla="*/ 559313 h 2983858"/>
              <a:gd name="connsiteX62" fmla="*/ 7897090 w 8185727"/>
              <a:gd name="connsiteY62" fmla="*/ 374585 h 2983858"/>
              <a:gd name="connsiteX63" fmla="*/ 8001000 w 8185727"/>
              <a:gd name="connsiteY63" fmla="*/ 178313 h 2983858"/>
              <a:gd name="connsiteX64" fmla="*/ 8070272 w 8185727"/>
              <a:gd name="connsiteY64" fmla="*/ 74403 h 2983858"/>
              <a:gd name="connsiteX65" fmla="*/ 8128000 w 8185727"/>
              <a:gd name="connsiteY65" fmla="*/ 5131 h 2983858"/>
              <a:gd name="connsiteX66" fmla="*/ 8185727 w 8185727"/>
              <a:gd name="connsiteY66" fmla="*/ 5131 h 298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185727" h="2983858">
                <a:moveTo>
                  <a:pt x="0" y="2983858"/>
                </a:moveTo>
                <a:cubicBezTo>
                  <a:pt x="35598" y="2914585"/>
                  <a:pt x="71197" y="2845312"/>
                  <a:pt x="103909" y="2787585"/>
                </a:cubicBezTo>
                <a:cubicBezTo>
                  <a:pt x="136621" y="2729858"/>
                  <a:pt x="153939" y="2670206"/>
                  <a:pt x="196272" y="2637494"/>
                </a:cubicBezTo>
                <a:cubicBezTo>
                  <a:pt x="238605" y="2604782"/>
                  <a:pt x="305954" y="2604783"/>
                  <a:pt x="357909" y="2591313"/>
                </a:cubicBezTo>
                <a:cubicBezTo>
                  <a:pt x="409864" y="2577843"/>
                  <a:pt x="461818" y="2570146"/>
                  <a:pt x="508000" y="2556676"/>
                </a:cubicBezTo>
                <a:cubicBezTo>
                  <a:pt x="554182" y="2543206"/>
                  <a:pt x="584970" y="2533585"/>
                  <a:pt x="635000" y="2510494"/>
                </a:cubicBezTo>
                <a:cubicBezTo>
                  <a:pt x="685030" y="2487403"/>
                  <a:pt x="761999" y="2446994"/>
                  <a:pt x="808181" y="2418131"/>
                </a:cubicBezTo>
                <a:cubicBezTo>
                  <a:pt x="854363" y="2389268"/>
                  <a:pt x="881302" y="2335389"/>
                  <a:pt x="912090" y="2337313"/>
                </a:cubicBezTo>
                <a:cubicBezTo>
                  <a:pt x="942878" y="2339237"/>
                  <a:pt x="969818" y="2404661"/>
                  <a:pt x="992909" y="2429676"/>
                </a:cubicBezTo>
                <a:cubicBezTo>
                  <a:pt x="1016000" y="2454691"/>
                  <a:pt x="1050636" y="2487403"/>
                  <a:pt x="1050636" y="2487403"/>
                </a:cubicBezTo>
                <a:cubicBezTo>
                  <a:pt x="1071803" y="2508570"/>
                  <a:pt x="1094894" y="2541282"/>
                  <a:pt x="1119909" y="2556676"/>
                </a:cubicBezTo>
                <a:cubicBezTo>
                  <a:pt x="1144924" y="2572070"/>
                  <a:pt x="1177636" y="2572070"/>
                  <a:pt x="1200727" y="2579767"/>
                </a:cubicBezTo>
                <a:cubicBezTo>
                  <a:pt x="1223818" y="2587464"/>
                  <a:pt x="1233439" y="2610555"/>
                  <a:pt x="1258454" y="2602858"/>
                </a:cubicBezTo>
                <a:cubicBezTo>
                  <a:pt x="1283469" y="2595161"/>
                  <a:pt x="1321954" y="2558600"/>
                  <a:pt x="1350818" y="2533585"/>
                </a:cubicBezTo>
                <a:cubicBezTo>
                  <a:pt x="1379682" y="2508570"/>
                  <a:pt x="1397000" y="2462388"/>
                  <a:pt x="1431636" y="2452767"/>
                </a:cubicBezTo>
                <a:cubicBezTo>
                  <a:pt x="1466272" y="2443146"/>
                  <a:pt x="1493212" y="2470085"/>
                  <a:pt x="1558636" y="2475858"/>
                </a:cubicBezTo>
                <a:cubicBezTo>
                  <a:pt x="1624060" y="2481631"/>
                  <a:pt x="1743363" y="2485479"/>
                  <a:pt x="1824181" y="2487403"/>
                </a:cubicBezTo>
                <a:cubicBezTo>
                  <a:pt x="1904999" y="2489327"/>
                  <a:pt x="1985818" y="2497024"/>
                  <a:pt x="2043545" y="2487403"/>
                </a:cubicBezTo>
                <a:cubicBezTo>
                  <a:pt x="2101272" y="2477782"/>
                  <a:pt x="2143606" y="2458539"/>
                  <a:pt x="2170545" y="2429676"/>
                </a:cubicBezTo>
                <a:cubicBezTo>
                  <a:pt x="2197484" y="2400813"/>
                  <a:pt x="2174393" y="2364252"/>
                  <a:pt x="2205181" y="2314222"/>
                </a:cubicBezTo>
                <a:cubicBezTo>
                  <a:pt x="2235969" y="2264192"/>
                  <a:pt x="2301393" y="2166055"/>
                  <a:pt x="2355272" y="2129494"/>
                </a:cubicBezTo>
                <a:cubicBezTo>
                  <a:pt x="2409151" y="2092933"/>
                  <a:pt x="2476499" y="2098706"/>
                  <a:pt x="2528454" y="2094858"/>
                </a:cubicBezTo>
                <a:cubicBezTo>
                  <a:pt x="2580409" y="2091010"/>
                  <a:pt x="2622742" y="2089085"/>
                  <a:pt x="2667000" y="2106403"/>
                </a:cubicBezTo>
                <a:cubicBezTo>
                  <a:pt x="2711258" y="2123721"/>
                  <a:pt x="2757440" y="2183373"/>
                  <a:pt x="2794000" y="2198767"/>
                </a:cubicBezTo>
                <a:cubicBezTo>
                  <a:pt x="2830561" y="2214161"/>
                  <a:pt x="2847878" y="2214161"/>
                  <a:pt x="2886363" y="2198767"/>
                </a:cubicBezTo>
                <a:cubicBezTo>
                  <a:pt x="2924848" y="2183373"/>
                  <a:pt x="2974879" y="2144888"/>
                  <a:pt x="3024909" y="2106403"/>
                </a:cubicBezTo>
                <a:cubicBezTo>
                  <a:pt x="3074939" y="2067918"/>
                  <a:pt x="3142288" y="1996721"/>
                  <a:pt x="3186545" y="1967858"/>
                </a:cubicBezTo>
                <a:cubicBezTo>
                  <a:pt x="3230802" y="1938995"/>
                  <a:pt x="3255818" y="1942843"/>
                  <a:pt x="3290454" y="1933222"/>
                </a:cubicBezTo>
                <a:cubicBezTo>
                  <a:pt x="3325090" y="1923601"/>
                  <a:pt x="3365499" y="1917828"/>
                  <a:pt x="3394363" y="1910131"/>
                </a:cubicBezTo>
                <a:cubicBezTo>
                  <a:pt x="3423227" y="1902434"/>
                  <a:pt x="3430924" y="1896661"/>
                  <a:pt x="3463636" y="1887040"/>
                </a:cubicBezTo>
                <a:cubicBezTo>
                  <a:pt x="3496348" y="1877419"/>
                  <a:pt x="3557924" y="1856251"/>
                  <a:pt x="3590636" y="1852403"/>
                </a:cubicBezTo>
                <a:cubicBezTo>
                  <a:pt x="3623348" y="1848555"/>
                  <a:pt x="3623348" y="1854328"/>
                  <a:pt x="3659909" y="1863949"/>
                </a:cubicBezTo>
                <a:cubicBezTo>
                  <a:pt x="3696470" y="1873570"/>
                  <a:pt x="3758046" y="1908207"/>
                  <a:pt x="3810000" y="1910131"/>
                </a:cubicBezTo>
                <a:cubicBezTo>
                  <a:pt x="3861955" y="1912055"/>
                  <a:pt x="3971636" y="1875494"/>
                  <a:pt x="3971636" y="1875494"/>
                </a:cubicBezTo>
                <a:cubicBezTo>
                  <a:pt x="4031288" y="1862024"/>
                  <a:pt x="4108258" y="1831237"/>
                  <a:pt x="4167909" y="1829313"/>
                </a:cubicBezTo>
                <a:cubicBezTo>
                  <a:pt x="4227560" y="1827389"/>
                  <a:pt x="4273742" y="1837010"/>
                  <a:pt x="4329545" y="1863949"/>
                </a:cubicBezTo>
                <a:cubicBezTo>
                  <a:pt x="4385348" y="1890888"/>
                  <a:pt x="4439227" y="1996722"/>
                  <a:pt x="4502727" y="1990949"/>
                </a:cubicBezTo>
                <a:cubicBezTo>
                  <a:pt x="4566227" y="1985176"/>
                  <a:pt x="4664363" y="1865874"/>
                  <a:pt x="4710545" y="1829313"/>
                </a:cubicBezTo>
                <a:cubicBezTo>
                  <a:pt x="4756727" y="1792752"/>
                  <a:pt x="4754803" y="1817767"/>
                  <a:pt x="4779818" y="1771585"/>
                </a:cubicBezTo>
                <a:cubicBezTo>
                  <a:pt x="4804833" y="1725403"/>
                  <a:pt x="4831772" y="1592631"/>
                  <a:pt x="4860636" y="1552222"/>
                </a:cubicBezTo>
                <a:cubicBezTo>
                  <a:pt x="4889500" y="1511813"/>
                  <a:pt x="4914515" y="1515661"/>
                  <a:pt x="4953000" y="1529131"/>
                </a:cubicBezTo>
                <a:cubicBezTo>
                  <a:pt x="4991485" y="1542601"/>
                  <a:pt x="5043439" y="1615722"/>
                  <a:pt x="5091545" y="1633040"/>
                </a:cubicBezTo>
                <a:cubicBezTo>
                  <a:pt x="5139651" y="1650358"/>
                  <a:pt x="5195454" y="1634964"/>
                  <a:pt x="5241636" y="1633040"/>
                </a:cubicBezTo>
                <a:cubicBezTo>
                  <a:pt x="5287818" y="1631116"/>
                  <a:pt x="5332076" y="1640736"/>
                  <a:pt x="5368636" y="1621494"/>
                </a:cubicBezTo>
                <a:cubicBezTo>
                  <a:pt x="5405196" y="1602252"/>
                  <a:pt x="5389803" y="1544524"/>
                  <a:pt x="5461000" y="1517585"/>
                </a:cubicBezTo>
                <a:cubicBezTo>
                  <a:pt x="5532197" y="1490646"/>
                  <a:pt x="5718848" y="1461782"/>
                  <a:pt x="5795818" y="1459858"/>
                </a:cubicBezTo>
                <a:cubicBezTo>
                  <a:pt x="5872788" y="1457934"/>
                  <a:pt x="5874712" y="1500267"/>
                  <a:pt x="5922818" y="1506040"/>
                </a:cubicBezTo>
                <a:cubicBezTo>
                  <a:pt x="5970924" y="1511813"/>
                  <a:pt x="6042121" y="1504115"/>
                  <a:pt x="6084454" y="1494494"/>
                </a:cubicBezTo>
                <a:cubicBezTo>
                  <a:pt x="6126787" y="1484873"/>
                  <a:pt x="6140257" y="1479101"/>
                  <a:pt x="6176818" y="1448313"/>
                </a:cubicBezTo>
                <a:cubicBezTo>
                  <a:pt x="6213379" y="1417525"/>
                  <a:pt x="6269182" y="1350176"/>
                  <a:pt x="6303818" y="1309767"/>
                </a:cubicBezTo>
                <a:cubicBezTo>
                  <a:pt x="6338454" y="1269358"/>
                  <a:pt x="6353848" y="1238570"/>
                  <a:pt x="6384636" y="1205858"/>
                </a:cubicBezTo>
                <a:cubicBezTo>
                  <a:pt x="6415424" y="1173146"/>
                  <a:pt x="6436591" y="1138509"/>
                  <a:pt x="6488545" y="1113494"/>
                </a:cubicBezTo>
                <a:cubicBezTo>
                  <a:pt x="6540500" y="1088479"/>
                  <a:pt x="6642484" y="1082706"/>
                  <a:pt x="6696363" y="1055767"/>
                </a:cubicBezTo>
                <a:cubicBezTo>
                  <a:pt x="6750242" y="1028828"/>
                  <a:pt x="6775257" y="986494"/>
                  <a:pt x="6811818" y="951858"/>
                </a:cubicBezTo>
                <a:cubicBezTo>
                  <a:pt x="6848379" y="917222"/>
                  <a:pt x="6883015" y="872964"/>
                  <a:pt x="6915727" y="847949"/>
                </a:cubicBezTo>
                <a:cubicBezTo>
                  <a:pt x="6948439" y="822934"/>
                  <a:pt x="6975378" y="828706"/>
                  <a:pt x="7008090" y="801767"/>
                </a:cubicBezTo>
                <a:cubicBezTo>
                  <a:pt x="7040802" y="774828"/>
                  <a:pt x="7075439" y="715177"/>
                  <a:pt x="7112000" y="686313"/>
                </a:cubicBezTo>
                <a:cubicBezTo>
                  <a:pt x="7148561" y="657449"/>
                  <a:pt x="7183197" y="661297"/>
                  <a:pt x="7227454" y="628585"/>
                </a:cubicBezTo>
                <a:cubicBezTo>
                  <a:pt x="7271711" y="595873"/>
                  <a:pt x="7321742" y="503510"/>
                  <a:pt x="7377545" y="490040"/>
                </a:cubicBezTo>
                <a:cubicBezTo>
                  <a:pt x="7433348" y="476570"/>
                  <a:pt x="7518015" y="522752"/>
                  <a:pt x="7562272" y="547767"/>
                </a:cubicBezTo>
                <a:cubicBezTo>
                  <a:pt x="7606529" y="572782"/>
                  <a:pt x="7608454" y="638207"/>
                  <a:pt x="7643090" y="640131"/>
                </a:cubicBezTo>
                <a:cubicBezTo>
                  <a:pt x="7677726" y="642055"/>
                  <a:pt x="7727757" y="603571"/>
                  <a:pt x="7770090" y="559313"/>
                </a:cubicBezTo>
                <a:cubicBezTo>
                  <a:pt x="7812423" y="515055"/>
                  <a:pt x="7858605" y="438085"/>
                  <a:pt x="7897090" y="374585"/>
                </a:cubicBezTo>
                <a:cubicBezTo>
                  <a:pt x="7935575" y="311085"/>
                  <a:pt x="7972136" y="228343"/>
                  <a:pt x="8001000" y="178313"/>
                </a:cubicBezTo>
                <a:cubicBezTo>
                  <a:pt x="8029864" y="128283"/>
                  <a:pt x="8049105" y="103267"/>
                  <a:pt x="8070272" y="74403"/>
                </a:cubicBezTo>
                <a:cubicBezTo>
                  <a:pt x="8091439" y="45539"/>
                  <a:pt x="8108758" y="16676"/>
                  <a:pt x="8128000" y="5131"/>
                </a:cubicBezTo>
                <a:cubicBezTo>
                  <a:pt x="8147242" y="-6414"/>
                  <a:pt x="8185727" y="5131"/>
                  <a:pt x="8185727" y="5131"/>
                </a:cubicBezTo>
              </a:path>
            </a:pathLst>
          </a:custGeom>
          <a:ln w="571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7273636" y="1720395"/>
            <a:ext cx="761747" cy="369332"/>
          </a:xfrm>
          <a:prstGeom prst="rect">
            <a:avLst/>
          </a:prstGeom>
          <a:noFill/>
        </p:spPr>
        <p:txBody>
          <a:bodyPr wrap="none" rtlCol="0">
            <a:spAutoFit/>
          </a:bodyPr>
          <a:lstStyle/>
          <a:p>
            <a:r>
              <a:rPr lang="en-US" dirty="0" smtClean="0"/>
              <a:t>2.25%</a:t>
            </a:r>
            <a:endParaRPr lang="en-US" dirty="0"/>
          </a:p>
        </p:txBody>
      </p:sp>
      <p:sp>
        <p:nvSpPr>
          <p:cNvPr id="6" name="Rectangle 5"/>
          <p:cNvSpPr/>
          <p:nvPr/>
        </p:nvSpPr>
        <p:spPr>
          <a:xfrm>
            <a:off x="92364" y="5033818"/>
            <a:ext cx="8843818" cy="6447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8139545" y="1823973"/>
            <a:ext cx="485858" cy="196482"/>
          </a:xfrm>
          <a:custGeom>
            <a:avLst/>
            <a:gdLst>
              <a:gd name="connsiteX0" fmla="*/ 0 w 485858"/>
              <a:gd name="connsiteY0" fmla="*/ 138754 h 196482"/>
              <a:gd name="connsiteX1" fmla="*/ 438728 w 485858"/>
              <a:gd name="connsiteY1" fmla="*/ 69482 h 196482"/>
              <a:gd name="connsiteX2" fmla="*/ 230910 w 485858"/>
              <a:gd name="connsiteY2" fmla="*/ 209 h 196482"/>
              <a:gd name="connsiteX3" fmla="*/ 484910 w 485858"/>
              <a:gd name="connsiteY3" fmla="*/ 92572 h 196482"/>
              <a:gd name="connsiteX4" fmla="*/ 323273 w 485858"/>
              <a:gd name="connsiteY4" fmla="*/ 196482 h 196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858" h="196482">
                <a:moveTo>
                  <a:pt x="0" y="138754"/>
                </a:moveTo>
                <a:cubicBezTo>
                  <a:pt x="200121" y="115663"/>
                  <a:pt x="400243" y="92573"/>
                  <a:pt x="438728" y="69482"/>
                </a:cubicBezTo>
                <a:cubicBezTo>
                  <a:pt x="477213" y="46391"/>
                  <a:pt x="223213" y="-3639"/>
                  <a:pt x="230910" y="209"/>
                </a:cubicBezTo>
                <a:cubicBezTo>
                  <a:pt x="238607" y="4057"/>
                  <a:pt x="469516" y="59860"/>
                  <a:pt x="484910" y="92572"/>
                </a:cubicBezTo>
                <a:cubicBezTo>
                  <a:pt x="500304" y="125284"/>
                  <a:pt x="323273" y="196482"/>
                  <a:pt x="323273" y="196482"/>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9608034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this is what we see…</a:t>
            </a:r>
            <a:endParaRPr lang="en-US" dirty="0"/>
          </a:p>
        </p:txBody>
      </p:sp>
      <p:pic>
        <p:nvPicPr>
          <p:cNvPr id="4" name="Picture 3" descr="Screen Shot 2014-04-11 at 5.30.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8900"/>
            <a:ext cx="9144000" cy="4133273"/>
          </a:xfrm>
          <a:prstGeom prst="rect">
            <a:avLst/>
          </a:prstGeom>
        </p:spPr>
      </p:pic>
    </p:spTree>
    <p:extLst>
      <p:ext uri="{BB962C8B-B14F-4D97-AF65-F5344CB8AC3E}">
        <p14:creationId xmlns:p14="http://schemas.microsoft.com/office/powerpoint/2010/main" val="36000997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this is what we see…</a:t>
            </a:r>
            <a:endParaRPr lang="en-US" dirty="0"/>
          </a:p>
        </p:txBody>
      </p:sp>
      <p:pic>
        <p:nvPicPr>
          <p:cNvPr id="3" name="Picture 2" descr="Screen Shot 2014-04-11 at 5.28.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3735"/>
            <a:ext cx="9144000" cy="4362195"/>
          </a:xfrm>
          <a:prstGeom prst="rect">
            <a:avLst/>
          </a:prstGeom>
        </p:spPr>
      </p:pic>
      <p:sp>
        <p:nvSpPr>
          <p:cNvPr id="4" name="TextBox 3"/>
          <p:cNvSpPr txBox="1"/>
          <p:nvPr/>
        </p:nvSpPr>
        <p:spPr>
          <a:xfrm>
            <a:off x="4318000" y="2286000"/>
            <a:ext cx="1278640" cy="369332"/>
          </a:xfrm>
          <a:prstGeom prst="rect">
            <a:avLst/>
          </a:prstGeom>
          <a:noFill/>
        </p:spPr>
        <p:txBody>
          <a:bodyPr wrap="none" rtlCol="0">
            <a:spAutoFit/>
          </a:bodyPr>
          <a:lstStyle/>
          <a:p>
            <a:r>
              <a:rPr lang="en-US" dirty="0" smtClean="0">
                <a:solidFill>
                  <a:srgbClr val="0000FF"/>
                </a:solidFill>
              </a:rPr>
              <a:t>Switzerland</a:t>
            </a:r>
            <a:endParaRPr lang="en-US" dirty="0">
              <a:solidFill>
                <a:srgbClr val="0000FF"/>
              </a:solidFill>
            </a:endParaRPr>
          </a:p>
        </p:txBody>
      </p:sp>
      <p:sp>
        <p:nvSpPr>
          <p:cNvPr id="5" name="TextBox 4"/>
          <p:cNvSpPr txBox="1"/>
          <p:nvPr/>
        </p:nvSpPr>
        <p:spPr>
          <a:xfrm>
            <a:off x="960581" y="3627581"/>
            <a:ext cx="1043876" cy="369332"/>
          </a:xfrm>
          <a:prstGeom prst="rect">
            <a:avLst/>
          </a:prstGeom>
          <a:noFill/>
        </p:spPr>
        <p:txBody>
          <a:bodyPr wrap="none" rtlCol="0">
            <a:spAutoFit/>
          </a:bodyPr>
          <a:lstStyle/>
          <a:p>
            <a:r>
              <a:rPr lang="en-US" dirty="0" smtClean="0">
                <a:solidFill>
                  <a:srgbClr val="E8AA5D"/>
                </a:solidFill>
              </a:rPr>
              <a:t>Denmark</a:t>
            </a:r>
            <a:endParaRPr lang="en-US" dirty="0">
              <a:solidFill>
                <a:srgbClr val="E8AA5D"/>
              </a:solidFill>
            </a:endParaRPr>
          </a:p>
        </p:txBody>
      </p:sp>
      <p:sp>
        <p:nvSpPr>
          <p:cNvPr id="6" name="TextBox 5"/>
          <p:cNvSpPr txBox="1"/>
          <p:nvPr/>
        </p:nvSpPr>
        <p:spPr>
          <a:xfrm>
            <a:off x="3493440" y="2621395"/>
            <a:ext cx="1046343" cy="369332"/>
          </a:xfrm>
          <a:prstGeom prst="rect">
            <a:avLst/>
          </a:prstGeom>
          <a:noFill/>
        </p:spPr>
        <p:txBody>
          <a:bodyPr wrap="none" rtlCol="0">
            <a:spAutoFit/>
          </a:bodyPr>
          <a:lstStyle/>
          <a:p>
            <a:r>
              <a:rPr lang="en-US" dirty="0" smtClean="0">
                <a:solidFill>
                  <a:srgbClr val="FF0000"/>
                </a:solidFill>
              </a:rPr>
              <a:t>Germany</a:t>
            </a:r>
            <a:endParaRPr lang="en-US" dirty="0">
              <a:solidFill>
                <a:srgbClr val="FF0000"/>
              </a:solidFill>
            </a:endParaRPr>
          </a:p>
        </p:txBody>
      </p:sp>
      <p:sp>
        <p:nvSpPr>
          <p:cNvPr id="7" name="TextBox 6"/>
          <p:cNvSpPr txBox="1"/>
          <p:nvPr/>
        </p:nvSpPr>
        <p:spPr>
          <a:xfrm>
            <a:off x="2899715" y="2956790"/>
            <a:ext cx="815510" cy="369332"/>
          </a:xfrm>
          <a:prstGeom prst="rect">
            <a:avLst/>
          </a:prstGeom>
          <a:noFill/>
        </p:spPr>
        <p:txBody>
          <a:bodyPr wrap="none" rtlCol="0">
            <a:spAutoFit/>
          </a:bodyPr>
          <a:lstStyle/>
          <a:p>
            <a:r>
              <a:rPr lang="en-US" dirty="0" smtClean="0">
                <a:solidFill>
                  <a:srgbClr val="008000"/>
                </a:solidFill>
              </a:rPr>
              <a:t>France</a:t>
            </a:r>
            <a:endParaRPr lang="en-US" dirty="0">
              <a:solidFill>
                <a:srgbClr val="008000"/>
              </a:solidFill>
            </a:endParaRPr>
          </a:p>
        </p:txBody>
      </p:sp>
      <p:sp>
        <p:nvSpPr>
          <p:cNvPr id="8" name="TextBox 7"/>
          <p:cNvSpPr txBox="1"/>
          <p:nvPr/>
        </p:nvSpPr>
        <p:spPr>
          <a:xfrm>
            <a:off x="1782672" y="3292185"/>
            <a:ext cx="1338828" cy="369332"/>
          </a:xfrm>
          <a:prstGeom prst="rect">
            <a:avLst/>
          </a:prstGeom>
          <a:noFill/>
        </p:spPr>
        <p:txBody>
          <a:bodyPr wrap="none" rtlCol="0">
            <a:spAutoFit/>
          </a:bodyPr>
          <a:lstStyle/>
          <a:p>
            <a:r>
              <a:rPr lang="en-US" dirty="0" smtClean="0">
                <a:solidFill>
                  <a:srgbClr val="660066"/>
                </a:solidFill>
              </a:rPr>
              <a:t>Netherlands</a:t>
            </a:r>
            <a:endParaRPr lang="en-US" dirty="0">
              <a:solidFill>
                <a:srgbClr val="660066"/>
              </a:solidFill>
            </a:endParaRPr>
          </a:p>
        </p:txBody>
      </p:sp>
      <p:sp>
        <p:nvSpPr>
          <p:cNvPr id="9" name="Freeform 8"/>
          <p:cNvSpPr/>
          <p:nvPr/>
        </p:nvSpPr>
        <p:spPr>
          <a:xfrm>
            <a:off x="5678872" y="2551497"/>
            <a:ext cx="502173" cy="196321"/>
          </a:xfrm>
          <a:custGeom>
            <a:avLst/>
            <a:gdLst>
              <a:gd name="connsiteX0" fmla="*/ 1492 w 502173"/>
              <a:gd name="connsiteY0" fmla="*/ 92412 h 196321"/>
              <a:gd name="connsiteX1" fmla="*/ 59219 w 502173"/>
              <a:gd name="connsiteY1" fmla="*/ 92412 h 196321"/>
              <a:gd name="connsiteX2" fmla="*/ 497946 w 502173"/>
              <a:gd name="connsiteY2" fmla="*/ 69321 h 196321"/>
              <a:gd name="connsiteX3" fmla="*/ 290128 w 502173"/>
              <a:gd name="connsiteY3" fmla="*/ 48 h 196321"/>
              <a:gd name="connsiteX4" fmla="*/ 440219 w 502173"/>
              <a:gd name="connsiteY4" fmla="*/ 80867 h 196321"/>
              <a:gd name="connsiteX5" fmla="*/ 359401 w 502173"/>
              <a:gd name="connsiteY5" fmla="*/ 196321 h 19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173" h="196321">
                <a:moveTo>
                  <a:pt x="1492" y="92412"/>
                </a:moveTo>
                <a:cubicBezTo>
                  <a:pt x="-11016" y="94336"/>
                  <a:pt x="59219" y="92412"/>
                  <a:pt x="59219" y="92412"/>
                </a:cubicBezTo>
                <a:cubicBezTo>
                  <a:pt x="141961" y="88564"/>
                  <a:pt x="459461" y="84715"/>
                  <a:pt x="497946" y="69321"/>
                </a:cubicBezTo>
                <a:cubicBezTo>
                  <a:pt x="536431" y="53927"/>
                  <a:pt x="299749" y="-1876"/>
                  <a:pt x="290128" y="48"/>
                </a:cubicBezTo>
                <a:cubicBezTo>
                  <a:pt x="280507" y="1972"/>
                  <a:pt x="428674" y="48155"/>
                  <a:pt x="440219" y="80867"/>
                </a:cubicBezTo>
                <a:cubicBezTo>
                  <a:pt x="451765" y="113579"/>
                  <a:pt x="359401" y="196321"/>
                  <a:pt x="359401" y="19632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4560455" y="2932545"/>
            <a:ext cx="3705129" cy="542637"/>
          </a:xfrm>
          <a:custGeom>
            <a:avLst/>
            <a:gdLst>
              <a:gd name="connsiteX0" fmla="*/ 0 w 3705129"/>
              <a:gd name="connsiteY0" fmla="*/ 0 h 542637"/>
              <a:gd name="connsiteX1" fmla="*/ 1939636 w 3705129"/>
              <a:gd name="connsiteY1" fmla="*/ 288637 h 542637"/>
              <a:gd name="connsiteX2" fmla="*/ 3625272 w 3705129"/>
              <a:gd name="connsiteY2" fmla="*/ 519546 h 542637"/>
              <a:gd name="connsiteX3" fmla="*/ 3452090 w 3705129"/>
              <a:gd name="connsiteY3" fmla="*/ 369455 h 542637"/>
              <a:gd name="connsiteX4" fmla="*/ 3625272 w 3705129"/>
              <a:gd name="connsiteY4" fmla="*/ 484910 h 542637"/>
              <a:gd name="connsiteX5" fmla="*/ 3371272 w 3705129"/>
              <a:gd name="connsiteY5" fmla="*/ 542637 h 542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5129" h="542637">
                <a:moveTo>
                  <a:pt x="0" y="0"/>
                </a:moveTo>
                <a:lnTo>
                  <a:pt x="1939636" y="288637"/>
                </a:lnTo>
                <a:cubicBezTo>
                  <a:pt x="2543848" y="375228"/>
                  <a:pt x="3373196" y="506076"/>
                  <a:pt x="3625272" y="519546"/>
                </a:cubicBezTo>
                <a:cubicBezTo>
                  <a:pt x="3877348" y="533016"/>
                  <a:pt x="3452090" y="375228"/>
                  <a:pt x="3452090" y="369455"/>
                </a:cubicBezTo>
                <a:cubicBezTo>
                  <a:pt x="3452090" y="363682"/>
                  <a:pt x="3638742" y="456046"/>
                  <a:pt x="3625272" y="484910"/>
                </a:cubicBezTo>
                <a:cubicBezTo>
                  <a:pt x="3611802" y="513774"/>
                  <a:pt x="3371272" y="542637"/>
                  <a:pt x="3371272" y="54263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3648364" y="3302000"/>
            <a:ext cx="1519150" cy="484909"/>
          </a:xfrm>
          <a:custGeom>
            <a:avLst/>
            <a:gdLst>
              <a:gd name="connsiteX0" fmla="*/ 0 w 1519150"/>
              <a:gd name="connsiteY0" fmla="*/ 0 h 484909"/>
              <a:gd name="connsiteX1" fmla="*/ 854363 w 1519150"/>
              <a:gd name="connsiteY1" fmla="*/ 265545 h 484909"/>
              <a:gd name="connsiteX2" fmla="*/ 1500909 w 1519150"/>
              <a:gd name="connsiteY2" fmla="*/ 473364 h 484909"/>
              <a:gd name="connsiteX3" fmla="*/ 1350818 w 1519150"/>
              <a:gd name="connsiteY3" fmla="*/ 369455 h 484909"/>
              <a:gd name="connsiteX4" fmla="*/ 1454727 w 1519150"/>
              <a:gd name="connsiteY4" fmla="*/ 461818 h 484909"/>
              <a:gd name="connsiteX5" fmla="*/ 1143000 w 1519150"/>
              <a:gd name="connsiteY5" fmla="*/ 484909 h 48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9150" h="484909">
                <a:moveTo>
                  <a:pt x="0" y="0"/>
                </a:moveTo>
                <a:lnTo>
                  <a:pt x="854363" y="265545"/>
                </a:lnTo>
                <a:cubicBezTo>
                  <a:pt x="1104514" y="344439"/>
                  <a:pt x="1418167" y="456046"/>
                  <a:pt x="1500909" y="473364"/>
                </a:cubicBezTo>
                <a:cubicBezTo>
                  <a:pt x="1583652" y="490682"/>
                  <a:pt x="1358515" y="371379"/>
                  <a:pt x="1350818" y="369455"/>
                </a:cubicBezTo>
                <a:cubicBezTo>
                  <a:pt x="1343121" y="367531"/>
                  <a:pt x="1489363" y="442576"/>
                  <a:pt x="1454727" y="461818"/>
                </a:cubicBezTo>
                <a:cubicBezTo>
                  <a:pt x="1420091" y="481060"/>
                  <a:pt x="1143000" y="484909"/>
                  <a:pt x="1143000" y="48490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2713182" y="3636818"/>
            <a:ext cx="4068967" cy="1264860"/>
          </a:xfrm>
          <a:custGeom>
            <a:avLst/>
            <a:gdLst>
              <a:gd name="connsiteX0" fmla="*/ 0 w 4068967"/>
              <a:gd name="connsiteY0" fmla="*/ 0 h 1264860"/>
              <a:gd name="connsiteX1" fmla="*/ 2159000 w 4068967"/>
              <a:gd name="connsiteY1" fmla="*/ 727364 h 1264860"/>
              <a:gd name="connsiteX2" fmla="*/ 3971636 w 4068967"/>
              <a:gd name="connsiteY2" fmla="*/ 1246909 h 1264860"/>
              <a:gd name="connsiteX3" fmla="*/ 3844636 w 4068967"/>
              <a:gd name="connsiteY3" fmla="*/ 1154546 h 1264860"/>
              <a:gd name="connsiteX4" fmla="*/ 4029363 w 4068967"/>
              <a:gd name="connsiteY4" fmla="*/ 1246909 h 1264860"/>
              <a:gd name="connsiteX5" fmla="*/ 3648363 w 4068967"/>
              <a:gd name="connsiteY5" fmla="*/ 1258455 h 126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8967" h="1264860">
                <a:moveTo>
                  <a:pt x="0" y="0"/>
                </a:moveTo>
                <a:cubicBezTo>
                  <a:pt x="748530" y="259773"/>
                  <a:pt x="1497061" y="519546"/>
                  <a:pt x="2159000" y="727364"/>
                </a:cubicBezTo>
                <a:cubicBezTo>
                  <a:pt x="2820939" y="935182"/>
                  <a:pt x="3690697" y="1175712"/>
                  <a:pt x="3971636" y="1246909"/>
                </a:cubicBezTo>
                <a:cubicBezTo>
                  <a:pt x="4252575" y="1318106"/>
                  <a:pt x="3835015" y="1154546"/>
                  <a:pt x="3844636" y="1154546"/>
                </a:cubicBezTo>
                <a:cubicBezTo>
                  <a:pt x="3854257" y="1154546"/>
                  <a:pt x="4062075" y="1229591"/>
                  <a:pt x="4029363" y="1246909"/>
                </a:cubicBezTo>
                <a:cubicBezTo>
                  <a:pt x="3996651" y="1264227"/>
                  <a:pt x="3648363" y="1258455"/>
                  <a:pt x="3648363" y="125845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1489364" y="4017818"/>
            <a:ext cx="3671366" cy="1119909"/>
          </a:xfrm>
          <a:custGeom>
            <a:avLst/>
            <a:gdLst>
              <a:gd name="connsiteX0" fmla="*/ 0 w 3671366"/>
              <a:gd name="connsiteY0" fmla="*/ 0 h 1119909"/>
              <a:gd name="connsiteX1" fmla="*/ 2309091 w 3671366"/>
              <a:gd name="connsiteY1" fmla="*/ 808182 h 1119909"/>
              <a:gd name="connsiteX2" fmla="*/ 3602181 w 3671366"/>
              <a:gd name="connsiteY2" fmla="*/ 1096818 h 1119909"/>
              <a:gd name="connsiteX3" fmla="*/ 3509818 w 3671366"/>
              <a:gd name="connsiteY3" fmla="*/ 1004455 h 1119909"/>
              <a:gd name="connsiteX4" fmla="*/ 3636818 w 3671366"/>
              <a:gd name="connsiteY4" fmla="*/ 1096818 h 1119909"/>
              <a:gd name="connsiteX5" fmla="*/ 3348181 w 3671366"/>
              <a:gd name="connsiteY5" fmla="*/ 1119909 h 111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1366" h="1119909">
                <a:moveTo>
                  <a:pt x="0" y="0"/>
                </a:moveTo>
                <a:cubicBezTo>
                  <a:pt x="854364" y="312689"/>
                  <a:pt x="1708728" y="625379"/>
                  <a:pt x="2309091" y="808182"/>
                </a:cubicBezTo>
                <a:cubicBezTo>
                  <a:pt x="2909455" y="990985"/>
                  <a:pt x="3402060" y="1064106"/>
                  <a:pt x="3602181" y="1096818"/>
                </a:cubicBezTo>
                <a:cubicBezTo>
                  <a:pt x="3802302" y="1129530"/>
                  <a:pt x="3504045" y="1004455"/>
                  <a:pt x="3509818" y="1004455"/>
                </a:cubicBezTo>
                <a:cubicBezTo>
                  <a:pt x="3515591" y="1004455"/>
                  <a:pt x="3663757" y="1077576"/>
                  <a:pt x="3636818" y="1096818"/>
                </a:cubicBezTo>
                <a:cubicBezTo>
                  <a:pt x="3609879" y="1116060"/>
                  <a:pt x="3348181" y="1119909"/>
                  <a:pt x="3348181" y="111990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Rectangle 13"/>
          <p:cNvSpPr/>
          <p:nvPr/>
        </p:nvSpPr>
        <p:spPr>
          <a:xfrm>
            <a:off x="0" y="5357091"/>
            <a:ext cx="9040091" cy="762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905538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05393" y="1196752"/>
            <a:ext cx="7066486" cy="5299865"/>
          </a:xfrm>
          <a:prstGeom prst="rect">
            <a:avLst/>
          </a:prstGeom>
        </p:spPr>
      </p:pic>
      <p:sp>
        <p:nvSpPr>
          <p:cNvPr id="2" name="Title 1"/>
          <p:cNvSpPr>
            <a:spLocks noGrp="1"/>
          </p:cNvSpPr>
          <p:nvPr>
            <p:ph type="title"/>
          </p:nvPr>
        </p:nvSpPr>
        <p:spPr/>
        <p:txBody>
          <a:bodyPr/>
          <a:lstStyle/>
          <a:p>
            <a:r>
              <a:rPr lang="en-US" dirty="0" smtClean="0"/>
              <a:t>12 years ago, in China</a:t>
            </a:r>
            <a:endParaRPr lang="en-US" dirty="0"/>
          </a:p>
        </p:txBody>
      </p:sp>
    </p:spTree>
    <p:extLst>
      <p:ext uri="{BB962C8B-B14F-4D97-AF65-F5344CB8AC3E}">
        <p14:creationId xmlns:p14="http://schemas.microsoft.com/office/powerpoint/2010/main" val="161656928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en-US">
                <a:latin typeface="Calibri" charset="0"/>
              </a:rPr>
              <a:t>Globally Speaking</a:t>
            </a:r>
          </a:p>
        </p:txBody>
      </p:sp>
      <p:sp>
        <p:nvSpPr>
          <p:cNvPr id="24578" name="Content Placeholder 2"/>
          <p:cNvSpPr>
            <a:spLocks noGrp="1"/>
          </p:cNvSpPr>
          <p:nvPr>
            <p:ph idx="1"/>
          </p:nvPr>
        </p:nvSpPr>
        <p:spPr/>
        <p:txBody>
          <a:bodyPr/>
          <a:lstStyle/>
          <a:p>
            <a:pPr eaLnBrk="1" hangingPunct="1"/>
            <a:r>
              <a:rPr lang="en-US">
                <a:latin typeface="Calibri" charset="0"/>
              </a:rPr>
              <a:t>IPv6 did not happen everywhere and all at once in 2012 / 2013</a:t>
            </a:r>
          </a:p>
          <a:p>
            <a:pPr eaLnBrk="1" hangingPunct="1"/>
            <a:r>
              <a:rPr lang="en-US">
                <a:latin typeface="Calibri" charset="0"/>
              </a:rPr>
              <a:t>Some economies have been very active in terms of IPv6 deployment</a:t>
            </a:r>
          </a:p>
          <a:p>
            <a:pPr eaLnBrk="1" hangingPunct="1"/>
            <a:r>
              <a:rPr lang="en-US">
                <a:latin typeface="Calibri" charset="0"/>
              </a:rPr>
              <a:t>So lets look at this on a country-by-country basis…</a:t>
            </a:r>
          </a:p>
        </p:txBody>
      </p:sp>
    </p:spTree>
    <p:extLst>
      <p:ext uri="{BB962C8B-B14F-4D97-AF65-F5344CB8AC3E}">
        <p14:creationId xmlns:p14="http://schemas.microsoft.com/office/powerpoint/2010/main" val="99839722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cs typeface="+mj-cs"/>
              </a:rPr>
              <a:t>Where is IPv6?</a:t>
            </a:r>
            <a:br>
              <a:rPr lang="en-US" dirty="0" smtClean="0">
                <a:ea typeface="+mj-ea"/>
                <a:cs typeface="+mj-cs"/>
              </a:rPr>
            </a:br>
            <a:r>
              <a:rPr lang="en-US" dirty="0">
                <a:ea typeface="+mj-ea"/>
                <a:cs typeface="+mj-cs"/>
              </a:rPr>
              <a:t>T</a:t>
            </a:r>
            <a:r>
              <a:rPr lang="en-US" dirty="0" smtClean="0">
                <a:ea typeface="+mj-ea"/>
                <a:cs typeface="+mj-cs"/>
              </a:rPr>
              <a:t>he National Top 20 – Then and Now</a:t>
            </a:r>
            <a:endParaRPr lang="en-US" dirty="0">
              <a:ea typeface="+mj-ea"/>
              <a:cs typeface="+mj-cs"/>
            </a:endParaRPr>
          </a:p>
        </p:txBody>
      </p:sp>
      <p:sp>
        <p:nvSpPr>
          <p:cNvPr id="3" name="Content Placeholder 2"/>
          <p:cNvSpPr>
            <a:spLocks noGrp="1"/>
          </p:cNvSpPr>
          <p:nvPr>
            <p:ph idx="1"/>
          </p:nvPr>
        </p:nvSpPr>
        <p:spPr>
          <a:xfrm>
            <a:off x="457200" y="1516063"/>
            <a:ext cx="4194175" cy="4408487"/>
          </a:xfrm>
        </p:spPr>
        <p:txBody>
          <a:bodyPr rtlCol="0">
            <a:normAutofit/>
          </a:bodyPr>
          <a:lstStyle/>
          <a:p>
            <a:pPr marL="0" indent="0" eaLnBrk="1" fontAlgn="auto" hangingPunct="1">
              <a:spcBef>
                <a:spcPts val="250"/>
              </a:spcBef>
              <a:spcAft>
                <a:spcPts val="0"/>
              </a:spcAft>
              <a:buFont typeface="Arial"/>
              <a:buNone/>
              <a:defRPr/>
            </a:pPr>
            <a:r>
              <a:rPr lang="en-US" sz="1000" b="1" dirty="0" smtClean="0">
                <a:solidFill>
                  <a:srgbClr val="000000"/>
                </a:solidFill>
                <a:ea typeface="Verdana"/>
                <a:cs typeface="Verdana"/>
              </a:rPr>
              <a:t>2012  </a:t>
            </a:r>
          </a:p>
          <a:p>
            <a:pPr marL="0" indent="0" eaLnBrk="1" fontAlgn="auto" hangingPunct="1">
              <a:spcBef>
                <a:spcPts val="250"/>
              </a:spcBef>
              <a:spcAft>
                <a:spcPts val="0"/>
              </a:spcAft>
              <a:buFont typeface="Arial"/>
              <a:buNone/>
              <a:defRPr/>
            </a:pPr>
            <a:r>
              <a:rPr lang="en-US" sz="1000" b="1" dirty="0" smtClean="0">
                <a:solidFill>
                  <a:srgbClr val="000000"/>
                </a:solidFill>
                <a:ea typeface="Verdana"/>
                <a:cs typeface="Verdana"/>
              </a:rPr>
              <a:t>Rank</a:t>
            </a:r>
            <a:r>
              <a:rPr lang="en-US" sz="1000" dirty="0">
                <a:solidFill>
                  <a:srgbClr val="000000"/>
                </a:solidFill>
                <a:ea typeface="Verdana"/>
                <a:cs typeface="Verdana"/>
              </a:rPr>
              <a:t> </a:t>
            </a:r>
            <a:r>
              <a:rPr lang="en-US" sz="1000" dirty="0" smtClean="0">
                <a:solidFill>
                  <a:srgbClr val="000000"/>
                </a:solidFill>
                <a:ea typeface="Verdana"/>
                <a:cs typeface="Verdana"/>
              </a:rPr>
              <a:t>  </a:t>
            </a:r>
            <a:r>
              <a:rPr lang="en-US" sz="1000" b="1" dirty="0" smtClean="0">
                <a:solidFill>
                  <a:srgbClr val="000000"/>
                </a:solidFill>
                <a:ea typeface="Verdana"/>
                <a:cs typeface="Verdana"/>
              </a:rPr>
              <a:t>Economy</a:t>
            </a:r>
            <a:r>
              <a:rPr lang="en-US" sz="1000" dirty="0">
                <a:solidFill>
                  <a:srgbClr val="000000"/>
                </a:solidFill>
                <a:ea typeface="Verdana"/>
                <a:cs typeface="Verdana"/>
              </a:rPr>
              <a:t> </a:t>
            </a:r>
            <a:r>
              <a:rPr lang="en-US" sz="1000" dirty="0" smtClean="0">
                <a:solidFill>
                  <a:srgbClr val="000000"/>
                </a:solidFill>
                <a:ea typeface="Verdana"/>
                <a:cs typeface="Verdana"/>
              </a:rPr>
              <a:t>      </a:t>
            </a:r>
            <a:r>
              <a:rPr lang="en-US" sz="1000" b="1" dirty="0" smtClean="0">
                <a:solidFill>
                  <a:srgbClr val="000000"/>
                </a:solidFill>
                <a:ea typeface="Verdana"/>
                <a:cs typeface="Verdana"/>
              </a:rPr>
              <a:t>% of Internet Users</a:t>
            </a:r>
            <a:r>
              <a:rPr lang="en-US" sz="1000" dirty="0" smtClean="0">
                <a:solidFill>
                  <a:srgbClr val="000000"/>
                </a:solidFill>
                <a:ea typeface="Verdana"/>
                <a:cs typeface="Verdana"/>
              </a:rPr>
              <a:t>	</a:t>
            </a:r>
            <a:r>
              <a:rPr lang="en-US" sz="1000" b="1" dirty="0" smtClean="0">
                <a:solidFill>
                  <a:srgbClr val="000000"/>
                </a:solidFill>
                <a:ea typeface="Verdana"/>
                <a:cs typeface="Verdana"/>
              </a:rPr>
              <a:t>   </a:t>
            </a:r>
          </a:p>
          <a:p>
            <a:pPr marL="0" indent="0" eaLnBrk="1" fontAlgn="auto" hangingPunct="1">
              <a:spcBef>
                <a:spcPts val="250"/>
              </a:spcBef>
              <a:spcAft>
                <a:spcPts val="0"/>
              </a:spcAft>
              <a:buFont typeface="Arial"/>
              <a:buNone/>
              <a:defRPr/>
            </a:pPr>
            <a:r>
              <a:rPr lang="en-US" sz="1000" b="1" dirty="0" smtClean="0">
                <a:solidFill>
                  <a:srgbClr val="000000"/>
                </a:solidFill>
                <a:ea typeface="Verdana"/>
                <a:cs typeface="Verdana"/>
              </a:rPr>
              <a:t> 		  # of IPv6 Users (</a:t>
            </a:r>
            <a:r>
              <a:rPr lang="en-US" sz="1000" b="1" dirty="0" err="1" smtClean="0">
                <a:solidFill>
                  <a:srgbClr val="000000"/>
                </a:solidFill>
                <a:ea typeface="Verdana"/>
                <a:cs typeface="Verdana"/>
              </a:rPr>
              <a:t>est</a:t>
            </a:r>
            <a:r>
              <a:rPr lang="en-US" sz="1000" b="1" dirty="0" smtClean="0">
                <a:solidFill>
                  <a:srgbClr val="000000"/>
                </a:solidFill>
                <a:ea typeface="Verdana"/>
                <a:cs typeface="Verdana"/>
              </a:rPr>
              <a:t>)</a:t>
            </a:r>
            <a:endParaRPr lang="en-US" sz="1000" dirty="0" smtClean="0">
              <a:solidFill>
                <a:srgbClr val="000000"/>
              </a:solidFill>
              <a:ea typeface="Verdana"/>
              <a:cs typeface="Verdana"/>
            </a:endParaRP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1     Romania	             7.40%	        641,389</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2     France	             4.03% 	     2,013,920</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3     Luxembourg</a:t>
            </a:r>
            <a:r>
              <a:rPr lang="en-US" sz="1000" dirty="0">
                <a:solidFill>
                  <a:srgbClr val="000000"/>
                </a:solidFill>
                <a:ea typeface="Verdana"/>
                <a:cs typeface="Verdana"/>
              </a:rPr>
              <a:t> </a:t>
            </a:r>
            <a:r>
              <a:rPr lang="en-US" sz="1000" dirty="0" smtClean="0">
                <a:solidFill>
                  <a:srgbClr val="000000"/>
                </a:solidFill>
                <a:ea typeface="Verdana"/>
                <a:cs typeface="Verdana"/>
              </a:rPr>
              <a:t>         2.59%	          12,049</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4     Japan	             1.75%	     1,766,799</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5     Slovenia	             1.07%	          15,175</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6</a:t>
            </a:r>
            <a:r>
              <a:rPr lang="en-US" sz="1000" dirty="0">
                <a:solidFill>
                  <a:srgbClr val="000000"/>
                </a:solidFill>
                <a:ea typeface="Verdana"/>
                <a:cs typeface="Verdana"/>
              </a:rPr>
              <a:t> </a:t>
            </a:r>
            <a:r>
              <a:rPr lang="en-US" sz="1000" dirty="0" smtClean="0">
                <a:solidFill>
                  <a:srgbClr val="000000"/>
                </a:solidFill>
                <a:ea typeface="Verdana"/>
                <a:cs typeface="Verdana"/>
              </a:rPr>
              <a:t>    United States         1.01%	     2,500,684</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7</a:t>
            </a:r>
            <a:r>
              <a:rPr lang="en-US" sz="1000" dirty="0">
                <a:solidFill>
                  <a:srgbClr val="000000"/>
                </a:solidFill>
                <a:ea typeface="Verdana"/>
                <a:cs typeface="Verdana"/>
              </a:rPr>
              <a:t> </a:t>
            </a:r>
            <a:r>
              <a:rPr lang="en-US" sz="1000" dirty="0" smtClean="0">
                <a:solidFill>
                  <a:srgbClr val="000000"/>
                </a:solidFill>
                <a:ea typeface="Verdana"/>
                <a:cs typeface="Verdana"/>
              </a:rPr>
              <a:t>    China	              1.01%	     5,209,030</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8</a:t>
            </a:r>
            <a:r>
              <a:rPr lang="en-US" sz="1000" dirty="0">
                <a:solidFill>
                  <a:srgbClr val="000000"/>
                </a:solidFill>
                <a:ea typeface="Verdana"/>
                <a:cs typeface="Verdana"/>
              </a:rPr>
              <a:t> </a:t>
            </a:r>
            <a:r>
              <a:rPr lang="en-US" sz="1000" dirty="0" smtClean="0">
                <a:solidFill>
                  <a:srgbClr val="000000"/>
                </a:solidFill>
                <a:ea typeface="Verdana"/>
                <a:cs typeface="Verdana"/>
              </a:rPr>
              <a:t>    Croatia	              0.85%	          22,551</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9</a:t>
            </a:r>
            <a:r>
              <a:rPr lang="en-US" sz="1000" dirty="0">
                <a:solidFill>
                  <a:srgbClr val="000000"/>
                </a:solidFill>
                <a:ea typeface="Verdana"/>
                <a:cs typeface="Verdana"/>
              </a:rPr>
              <a:t> </a:t>
            </a:r>
            <a:r>
              <a:rPr lang="en-US" sz="1000" dirty="0" smtClean="0">
                <a:solidFill>
                  <a:srgbClr val="000000"/>
                </a:solidFill>
                <a:ea typeface="Verdana"/>
                <a:cs typeface="Verdana"/>
              </a:rPr>
              <a:t>    Switzerland</a:t>
            </a:r>
            <a:r>
              <a:rPr lang="en-US" sz="1000" dirty="0">
                <a:solidFill>
                  <a:srgbClr val="000000"/>
                </a:solidFill>
                <a:ea typeface="Verdana"/>
                <a:cs typeface="Verdana"/>
              </a:rPr>
              <a:t> </a:t>
            </a:r>
            <a:r>
              <a:rPr lang="en-US" sz="1000" dirty="0" smtClean="0">
                <a:solidFill>
                  <a:srgbClr val="000000"/>
                </a:solidFill>
                <a:ea typeface="Verdana"/>
                <a:cs typeface="Verdana"/>
              </a:rPr>
              <a:t>           0.80%	          51,575</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10     Lithuania	              0.66%	          13,845</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11     Czech Republic      0.55%	          39,694</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12     Norway	              0.51%	          23,333</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13     Slovakia	              0.44%	          19,112</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14     Russian Fed.          0.39%	        238,576</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15     Germany	              0.32%	        217,494</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16     Hungary	              0.31%	          19,896</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17     Portugal	              0.30%	          16,406</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18     Netherlands</a:t>
            </a:r>
            <a:r>
              <a:rPr lang="en-US" sz="1000" dirty="0">
                <a:solidFill>
                  <a:srgbClr val="000000"/>
                </a:solidFill>
                <a:ea typeface="Verdana"/>
                <a:cs typeface="Verdana"/>
              </a:rPr>
              <a:t> </a:t>
            </a:r>
            <a:r>
              <a:rPr lang="en-US" sz="1000" dirty="0" smtClean="0">
                <a:solidFill>
                  <a:srgbClr val="000000"/>
                </a:solidFill>
                <a:ea typeface="Verdana"/>
                <a:cs typeface="Verdana"/>
              </a:rPr>
              <a:t>           0.27%	          40,870</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19     Australia	              0.25%	          49,425</a:t>
            </a:r>
          </a:p>
          <a:p>
            <a:pPr marL="0" indent="0" eaLnBrk="1" fontAlgn="auto" hangingPunct="1">
              <a:spcBef>
                <a:spcPts val="250"/>
              </a:spcBef>
              <a:spcAft>
                <a:spcPts val="0"/>
              </a:spcAft>
              <a:buFont typeface="Arial" charset="0"/>
              <a:buNone/>
              <a:defRPr/>
            </a:pPr>
            <a:r>
              <a:rPr lang="en-US" sz="1000" dirty="0" smtClean="0">
                <a:solidFill>
                  <a:srgbClr val="000000"/>
                </a:solidFill>
                <a:ea typeface="Verdana"/>
                <a:cs typeface="Verdana"/>
              </a:rPr>
              <a:t>20     Taiwan	              0.24%	          38,843</a:t>
            </a:r>
            <a:endParaRPr lang="en-US" sz="1000" dirty="0" smtClean="0">
              <a:ea typeface="+mn-ea"/>
              <a:cs typeface="+mn-cs"/>
            </a:endParaRPr>
          </a:p>
        </p:txBody>
      </p:sp>
      <p:sp>
        <p:nvSpPr>
          <p:cNvPr id="4" name="Rectangle 3"/>
          <p:cNvSpPr/>
          <p:nvPr/>
        </p:nvSpPr>
        <p:spPr>
          <a:xfrm>
            <a:off x="4473575" y="1516063"/>
            <a:ext cx="4572000" cy="4337050"/>
          </a:xfrm>
          <a:prstGeom prst="rect">
            <a:avLst/>
          </a:prstGeom>
        </p:spPr>
        <p:txBody>
          <a:bodyPr>
            <a:spAutoFit/>
          </a:bodyPr>
          <a:lstStyle/>
          <a:p>
            <a:pPr fontAlgn="auto">
              <a:spcBef>
                <a:spcPts val="250"/>
              </a:spcBef>
              <a:spcAft>
                <a:spcPts val="0"/>
              </a:spcAft>
              <a:defRPr/>
            </a:pPr>
            <a:r>
              <a:rPr lang="en-US" sz="1000" b="1" dirty="0">
                <a:latin typeface="+mn-lt"/>
                <a:ea typeface="+mn-ea"/>
                <a:cs typeface="+mn-cs"/>
              </a:rPr>
              <a:t>2013  </a:t>
            </a:r>
          </a:p>
          <a:p>
            <a:pPr fontAlgn="auto">
              <a:spcBef>
                <a:spcPts val="250"/>
              </a:spcBef>
              <a:spcAft>
                <a:spcPts val="0"/>
              </a:spcAft>
              <a:defRPr/>
            </a:pPr>
            <a:r>
              <a:rPr lang="en-US" sz="1000" b="1" dirty="0" smtClean="0">
                <a:latin typeface="+mn-lt"/>
                <a:ea typeface="+mn-ea"/>
                <a:cs typeface="+mn-cs"/>
              </a:rPr>
              <a:t>Rank</a:t>
            </a:r>
            <a:r>
              <a:rPr lang="en-US" sz="1000" dirty="0">
                <a:latin typeface="+mn-lt"/>
                <a:ea typeface="+mn-ea"/>
                <a:cs typeface="+mn-cs"/>
              </a:rPr>
              <a:t> </a:t>
            </a:r>
            <a:r>
              <a:rPr lang="en-US" sz="1000" dirty="0" smtClean="0">
                <a:latin typeface="+mn-lt"/>
                <a:ea typeface="+mn-ea"/>
                <a:cs typeface="+mn-cs"/>
              </a:rPr>
              <a:t> </a:t>
            </a:r>
            <a:r>
              <a:rPr lang="en-US" sz="1000" b="1" dirty="0" smtClean="0">
                <a:latin typeface="+mn-lt"/>
                <a:ea typeface="+mn-ea"/>
                <a:cs typeface="+mn-cs"/>
              </a:rPr>
              <a:t>Economy</a:t>
            </a:r>
            <a:r>
              <a:rPr lang="en-US" sz="1000" dirty="0">
                <a:latin typeface="+mn-lt"/>
                <a:ea typeface="+mn-ea"/>
                <a:cs typeface="+mn-cs"/>
              </a:rPr>
              <a:t> </a:t>
            </a:r>
            <a:r>
              <a:rPr lang="en-US" sz="1000" dirty="0" smtClean="0">
                <a:latin typeface="+mn-lt"/>
                <a:ea typeface="+mn-ea"/>
                <a:cs typeface="+mn-cs"/>
              </a:rPr>
              <a:t> </a:t>
            </a:r>
            <a:r>
              <a:rPr lang="en-US" sz="1000" b="1" dirty="0" smtClean="0">
                <a:latin typeface="+mn-lt"/>
                <a:ea typeface="+mn-ea"/>
                <a:cs typeface="+mn-cs"/>
              </a:rPr>
              <a:t>% </a:t>
            </a:r>
            <a:r>
              <a:rPr lang="en-US" sz="1000" b="1" dirty="0">
                <a:latin typeface="+mn-lt"/>
                <a:ea typeface="+mn-ea"/>
                <a:cs typeface="+mn-cs"/>
              </a:rPr>
              <a:t>of Internet Users</a:t>
            </a:r>
          </a:p>
          <a:p>
            <a:pPr fontAlgn="auto">
              <a:spcBef>
                <a:spcPts val="250"/>
              </a:spcBef>
              <a:spcAft>
                <a:spcPts val="0"/>
              </a:spcAft>
              <a:defRPr/>
            </a:pPr>
            <a:r>
              <a:rPr lang="en-US" sz="1000" b="1" dirty="0">
                <a:latin typeface="+mn-lt"/>
                <a:ea typeface="+mn-ea"/>
                <a:cs typeface="+mn-cs"/>
              </a:rPr>
              <a:t>			</a:t>
            </a:r>
            <a:r>
              <a:rPr lang="en-US" sz="1000" b="1" dirty="0" smtClean="0">
                <a:latin typeface="+mn-lt"/>
                <a:ea typeface="+mn-ea"/>
                <a:cs typeface="+mn-cs"/>
              </a:rPr>
              <a:t># </a:t>
            </a:r>
            <a:r>
              <a:rPr lang="en-US" sz="1000" b="1" dirty="0">
                <a:latin typeface="+mn-lt"/>
                <a:ea typeface="+mn-ea"/>
                <a:cs typeface="+mn-cs"/>
              </a:rPr>
              <a:t>of IPv6 Users (</a:t>
            </a:r>
            <a:r>
              <a:rPr lang="en-US" sz="1000" b="1" dirty="0" err="1">
                <a:latin typeface="+mn-lt"/>
                <a:ea typeface="+mn-ea"/>
                <a:cs typeface="+mn-cs"/>
              </a:rPr>
              <a:t>est</a:t>
            </a:r>
            <a:r>
              <a:rPr lang="en-US" sz="1000" b="1" dirty="0">
                <a:latin typeface="+mn-lt"/>
                <a:ea typeface="+mn-ea"/>
                <a:cs typeface="+mn-cs"/>
              </a:rPr>
              <a:t>)</a:t>
            </a:r>
            <a:endParaRPr lang="en-US" sz="1000" dirty="0">
              <a:latin typeface="+mn-lt"/>
              <a:ea typeface="+mn-ea"/>
              <a:cs typeface="+mn-cs"/>
            </a:endParaRPr>
          </a:p>
          <a:p>
            <a:pPr fontAlgn="auto">
              <a:spcBef>
                <a:spcPts val="250"/>
              </a:spcBef>
              <a:spcAft>
                <a:spcPts val="0"/>
              </a:spcAft>
              <a:defRPr/>
            </a:pPr>
            <a:r>
              <a:rPr lang="en-US" sz="1000" dirty="0" smtClean="0">
                <a:latin typeface="+mn-lt"/>
                <a:ea typeface="+mn-ea"/>
                <a:cs typeface="+mn-cs"/>
              </a:rPr>
              <a:t> 1</a:t>
            </a:r>
            <a:r>
              <a:rPr lang="en-US" sz="1000" dirty="0">
                <a:latin typeface="+mn-lt"/>
                <a:ea typeface="+mn-ea"/>
                <a:cs typeface="+mn-cs"/>
              </a:rPr>
              <a:t> </a:t>
            </a:r>
            <a:r>
              <a:rPr lang="en-US" sz="1000" dirty="0" smtClean="0">
                <a:latin typeface="+mn-lt"/>
                <a:ea typeface="+mn-ea"/>
                <a:cs typeface="+mn-cs"/>
              </a:rPr>
              <a:t>    Romania</a:t>
            </a:r>
            <a:r>
              <a:rPr lang="en-US" sz="1000" dirty="0">
                <a:latin typeface="+mn-lt"/>
                <a:ea typeface="+mn-ea"/>
                <a:cs typeface="+mn-cs"/>
              </a:rPr>
              <a:t>	</a:t>
            </a:r>
            <a:r>
              <a:rPr lang="en-US" sz="1000" dirty="0" smtClean="0">
                <a:latin typeface="+mn-lt"/>
                <a:ea typeface="+mn-ea"/>
                <a:cs typeface="+mn-cs"/>
              </a:rPr>
              <a:t>              10.84</a:t>
            </a:r>
            <a:r>
              <a:rPr lang="en-US" sz="1000" dirty="0">
                <a:latin typeface="+mn-lt"/>
                <a:ea typeface="+mn-ea"/>
                <a:cs typeface="+mn-cs"/>
              </a:rPr>
              <a:t>%	1,053,237</a:t>
            </a:r>
          </a:p>
          <a:p>
            <a:pPr fontAlgn="auto">
              <a:spcBef>
                <a:spcPts val="250"/>
              </a:spcBef>
              <a:spcAft>
                <a:spcPts val="0"/>
              </a:spcAft>
              <a:defRPr/>
            </a:pPr>
            <a:r>
              <a:rPr lang="en-US" sz="1000" dirty="0" smtClean="0">
                <a:latin typeface="+mn-lt"/>
                <a:ea typeface="+mn-ea"/>
                <a:cs typeface="+mn-cs"/>
              </a:rPr>
              <a:t> 2</a:t>
            </a:r>
            <a:r>
              <a:rPr lang="en-US" sz="1000" dirty="0">
                <a:latin typeface="+mn-lt"/>
                <a:ea typeface="+mn-ea"/>
                <a:cs typeface="+mn-cs"/>
              </a:rPr>
              <a:t> </a:t>
            </a:r>
            <a:r>
              <a:rPr lang="en-US" sz="1000" dirty="0" smtClean="0">
                <a:latin typeface="+mn-lt"/>
                <a:ea typeface="+mn-ea"/>
                <a:cs typeface="+mn-cs"/>
              </a:rPr>
              <a:t>    Switzerland</a:t>
            </a:r>
            <a:r>
              <a:rPr lang="en-US" sz="1000" dirty="0">
                <a:latin typeface="+mn-lt"/>
                <a:ea typeface="+mn-ea"/>
                <a:cs typeface="+mn-cs"/>
              </a:rPr>
              <a:t> </a:t>
            </a:r>
            <a:r>
              <a:rPr lang="en-US" sz="1000" dirty="0" smtClean="0">
                <a:latin typeface="+mn-lt"/>
                <a:ea typeface="+mn-ea"/>
                <a:cs typeface="+mn-cs"/>
              </a:rPr>
              <a:t>             10.72</a:t>
            </a:r>
            <a:r>
              <a:rPr lang="en-US" sz="1000" dirty="0">
                <a:latin typeface="+mn-lt"/>
                <a:ea typeface="+mn-ea"/>
                <a:cs typeface="+mn-cs"/>
              </a:rPr>
              <a:t>%	   700,777</a:t>
            </a:r>
          </a:p>
          <a:p>
            <a:pPr fontAlgn="auto">
              <a:spcBef>
                <a:spcPts val="250"/>
              </a:spcBef>
              <a:spcAft>
                <a:spcPts val="0"/>
              </a:spcAft>
              <a:defRPr/>
            </a:pPr>
            <a:r>
              <a:rPr lang="en-US" sz="1000" dirty="0" smtClean="0">
                <a:latin typeface="+mn-lt"/>
                <a:ea typeface="+mn-ea"/>
                <a:cs typeface="+mn-cs"/>
              </a:rPr>
              <a:t> 3</a:t>
            </a:r>
            <a:r>
              <a:rPr lang="en-US" sz="1000" dirty="0">
                <a:latin typeface="+mn-lt"/>
                <a:ea typeface="+mn-ea"/>
                <a:cs typeface="+mn-cs"/>
              </a:rPr>
              <a:t> </a:t>
            </a:r>
            <a:r>
              <a:rPr lang="en-US" sz="1000" dirty="0" smtClean="0">
                <a:latin typeface="+mn-lt"/>
                <a:ea typeface="+mn-ea"/>
                <a:cs typeface="+mn-cs"/>
              </a:rPr>
              <a:t>    Luxembourg</a:t>
            </a:r>
            <a:r>
              <a:rPr lang="en-US" sz="1000" dirty="0">
                <a:latin typeface="+mn-lt"/>
                <a:ea typeface="+mn-ea"/>
                <a:cs typeface="+mn-cs"/>
              </a:rPr>
              <a:t> </a:t>
            </a:r>
            <a:r>
              <a:rPr lang="en-US" sz="1000" dirty="0" smtClean="0">
                <a:latin typeface="+mn-lt"/>
                <a:ea typeface="+mn-ea"/>
                <a:cs typeface="+mn-cs"/>
              </a:rPr>
              <a:t>              6.96</a:t>
            </a:r>
            <a:r>
              <a:rPr lang="en-US" sz="1000" dirty="0">
                <a:latin typeface="+mn-lt"/>
                <a:ea typeface="+mn-ea"/>
                <a:cs typeface="+mn-cs"/>
              </a:rPr>
              <a:t>%	     32,535</a:t>
            </a:r>
          </a:p>
          <a:p>
            <a:pPr fontAlgn="auto">
              <a:spcBef>
                <a:spcPts val="250"/>
              </a:spcBef>
              <a:spcAft>
                <a:spcPts val="0"/>
              </a:spcAft>
              <a:defRPr/>
            </a:pPr>
            <a:r>
              <a:rPr lang="en-US" sz="1000" dirty="0" smtClean="0">
                <a:latin typeface="+mn-lt"/>
                <a:ea typeface="+mn-ea"/>
                <a:cs typeface="+mn-cs"/>
              </a:rPr>
              <a:t> 4</a:t>
            </a:r>
            <a:r>
              <a:rPr lang="en-US" sz="1000" dirty="0">
                <a:latin typeface="+mn-lt"/>
                <a:ea typeface="+mn-ea"/>
                <a:cs typeface="+mn-cs"/>
              </a:rPr>
              <a:t> </a:t>
            </a:r>
            <a:r>
              <a:rPr lang="en-US" sz="1000" dirty="0" smtClean="0">
                <a:latin typeface="+mn-lt"/>
                <a:ea typeface="+mn-ea"/>
                <a:cs typeface="+mn-cs"/>
              </a:rPr>
              <a:t>    France</a:t>
            </a:r>
            <a:r>
              <a:rPr lang="en-US" sz="1000" dirty="0">
                <a:latin typeface="+mn-lt"/>
                <a:ea typeface="+mn-ea"/>
                <a:cs typeface="+mn-cs"/>
              </a:rPr>
              <a:t>	</a:t>
            </a:r>
            <a:r>
              <a:rPr lang="en-US" sz="1000" dirty="0" smtClean="0">
                <a:latin typeface="+mn-lt"/>
                <a:ea typeface="+mn-ea"/>
                <a:cs typeface="+mn-cs"/>
              </a:rPr>
              <a:t>                 5.46</a:t>
            </a:r>
            <a:r>
              <a:rPr lang="en-US" sz="1000" dirty="0">
                <a:latin typeface="+mn-lt"/>
                <a:ea typeface="+mn-ea"/>
                <a:cs typeface="+mn-cs"/>
              </a:rPr>
              <a:t>%	2,824,465</a:t>
            </a:r>
          </a:p>
          <a:p>
            <a:pPr fontAlgn="auto">
              <a:spcBef>
                <a:spcPts val="250"/>
              </a:spcBef>
              <a:spcAft>
                <a:spcPts val="0"/>
              </a:spcAft>
              <a:defRPr/>
            </a:pPr>
            <a:r>
              <a:rPr lang="en-US" sz="1000" dirty="0" smtClean="0">
                <a:latin typeface="+mn-lt"/>
                <a:ea typeface="+mn-ea"/>
                <a:cs typeface="+mn-cs"/>
              </a:rPr>
              <a:t> 5</a:t>
            </a:r>
            <a:r>
              <a:rPr lang="en-US" sz="1000" dirty="0">
                <a:latin typeface="+mn-lt"/>
                <a:ea typeface="+mn-ea"/>
                <a:cs typeface="+mn-cs"/>
              </a:rPr>
              <a:t> </a:t>
            </a:r>
            <a:r>
              <a:rPr lang="en-US" sz="1000" dirty="0" smtClean="0">
                <a:latin typeface="+mn-lt"/>
                <a:ea typeface="+mn-ea"/>
                <a:cs typeface="+mn-cs"/>
              </a:rPr>
              <a:t>    Belgium</a:t>
            </a:r>
            <a:r>
              <a:rPr lang="en-US" sz="1000" dirty="0">
                <a:latin typeface="+mn-lt"/>
                <a:ea typeface="+mn-ea"/>
                <a:cs typeface="+mn-cs"/>
              </a:rPr>
              <a:t>	</a:t>
            </a:r>
            <a:r>
              <a:rPr lang="en-US" sz="1000" dirty="0" smtClean="0">
                <a:latin typeface="+mn-lt"/>
                <a:ea typeface="+mn-ea"/>
                <a:cs typeface="+mn-cs"/>
              </a:rPr>
              <a:t>                 4.17</a:t>
            </a:r>
            <a:r>
              <a:rPr lang="en-US" sz="1000" dirty="0">
                <a:latin typeface="+mn-lt"/>
                <a:ea typeface="+mn-ea"/>
                <a:cs typeface="+mn-cs"/>
              </a:rPr>
              <a:t>%	   339,651</a:t>
            </a:r>
          </a:p>
          <a:p>
            <a:pPr fontAlgn="auto">
              <a:spcBef>
                <a:spcPts val="250"/>
              </a:spcBef>
              <a:spcAft>
                <a:spcPts val="0"/>
              </a:spcAft>
              <a:defRPr/>
            </a:pPr>
            <a:r>
              <a:rPr lang="en-US" sz="1000" dirty="0" smtClean="0">
                <a:latin typeface="+mn-lt"/>
                <a:ea typeface="+mn-ea"/>
                <a:cs typeface="+mn-cs"/>
              </a:rPr>
              <a:t> 6</a:t>
            </a:r>
            <a:r>
              <a:rPr lang="en-US" sz="1000" dirty="0">
                <a:latin typeface="+mn-lt"/>
                <a:ea typeface="+mn-ea"/>
                <a:cs typeface="+mn-cs"/>
              </a:rPr>
              <a:t> </a:t>
            </a:r>
            <a:r>
              <a:rPr lang="en-US" sz="1000" dirty="0" smtClean="0">
                <a:latin typeface="+mn-lt"/>
                <a:ea typeface="+mn-ea"/>
                <a:cs typeface="+mn-cs"/>
              </a:rPr>
              <a:t>    Japan</a:t>
            </a:r>
            <a:r>
              <a:rPr lang="en-US" sz="1000" dirty="0">
                <a:latin typeface="+mn-lt"/>
                <a:ea typeface="+mn-ea"/>
                <a:cs typeface="+mn-cs"/>
              </a:rPr>
              <a:t>	</a:t>
            </a:r>
            <a:r>
              <a:rPr lang="en-US" sz="1000" dirty="0" smtClean="0">
                <a:latin typeface="+mn-lt"/>
                <a:ea typeface="+mn-ea"/>
                <a:cs typeface="+mn-cs"/>
              </a:rPr>
              <a:t>                 4.13</a:t>
            </a:r>
            <a:r>
              <a:rPr lang="en-US" sz="1000" dirty="0">
                <a:latin typeface="+mn-lt"/>
                <a:ea typeface="+mn-ea"/>
                <a:cs typeface="+mn-cs"/>
              </a:rPr>
              <a:t>%	4,137,476</a:t>
            </a:r>
          </a:p>
          <a:p>
            <a:pPr fontAlgn="auto">
              <a:spcBef>
                <a:spcPts val="250"/>
              </a:spcBef>
              <a:spcAft>
                <a:spcPts val="0"/>
              </a:spcAft>
              <a:defRPr/>
            </a:pPr>
            <a:r>
              <a:rPr lang="en-US" sz="1000" dirty="0" smtClean="0">
                <a:latin typeface="+mn-lt"/>
                <a:ea typeface="+mn-ea"/>
                <a:cs typeface="+mn-cs"/>
              </a:rPr>
              <a:t> 7</a:t>
            </a:r>
            <a:r>
              <a:rPr lang="en-US" sz="1000" dirty="0">
                <a:latin typeface="+mn-lt"/>
                <a:ea typeface="+mn-ea"/>
                <a:cs typeface="+mn-cs"/>
              </a:rPr>
              <a:t> </a:t>
            </a:r>
            <a:r>
              <a:rPr lang="en-US" sz="1000" dirty="0" smtClean="0">
                <a:latin typeface="+mn-lt"/>
                <a:ea typeface="+mn-ea"/>
                <a:cs typeface="+mn-cs"/>
              </a:rPr>
              <a:t>    Germany</a:t>
            </a:r>
            <a:r>
              <a:rPr lang="en-US" sz="1000" dirty="0">
                <a:latin typeface="+mn-lt"/>
                <a:ea typeface="+mn-ea"/>
                <a:cs typeface="+mn-cs"/>
              </a:rPr>
              <a:t>	</a:t>
            </a:r>
            <a:r>
              <a:rPr lang="en-US" sz="1000" dirty="0" smtClean="0">
                <a:latin typeface="+mn-lt"/>
                <a:ea typeface="+mn-ea"/>
                <a:cs typeface="+mn-cs"/>
              </a:rPr>
              <a:t>                 3.24</a:t>
            </a:r>
            <a:r>
              <a:rPr lang="en-US" sz="1000" dirty="0">
                <a:latin typeface="+mn-lt"/>
                <a:ea typeface="+mn-ea"/>
                <a:cs typeface="+mn-cs"/>
              </a:rPr>
              <a:t>%	2,212,062</a:t>
            </a:r>
          </a:p>
          <a:p>
            <a:pPr fontAlgn="auto">
              <a:spcBef>
                <a:spcPts val="250"/>
              </a:spcBef>
              <a:spcAft>
                <a:spcPts val="0"/>
              </a:spcAft>
              <a:defRPr/>
            </a:pPr>
            <a:r>
              <a:rPr lang="en-US" sz="1000" dirty="0" smtClean="0">
                <a:latin typeface="+mn-lt"/>
                <a:ea typeface="+mn-ea"/>
                <a:cs typeface="+mn-cs"/>
              </a:rPr>
              <a:t> 8</a:t>
            </a:r>
            <a:r>
              <a:rPr lang="en-US" sz="1000" dirty="0">
                <a:latin typeface="+mn-lt"/>
                <a:ea typeface="+mn-ea"/>
                <a:cs typeface="+mn-cs"/>
              </a:rPr>
              <a:t> </a:t>
            </a:r>
            <a:r>
              <a:rPr lang="en-US" sz="1000" dirty="0" smtClean="0">
                <a:latin typeface="+mn-lt"/>
                <a:ea typeface="+mn-ea"/>
                <a:cs typeface="+mn-cs"/>
              </a:rPr>
              <a:t>    United States             2.72</a:t>
            </a:r>
            <a:r>
              <a:rPr lang="en-US" sz="1000" dirty="0">
                <a:latin typeface="+mn-lt"/>
                <a:ea typeface="+mn-ea"/>
                <a:cs typeface="+mn-cs"/>
              </a:rPr>
              <a:t>%	6,768,264</a:t>
            </a:r>
          </a:p>
          <a:p>
            <a:pPr fontAlgn="auto">
              <a:spcBef>
                <a:spcPts val="250"/>
              </a:spcBef>
              <a:spcAft>
                <a:spcPts val="0"/>
              </a:spcAft>
              <a:defRPr/>
            </a:pPr>
            <a:r>
              <a:rPr lang="en-US" sz="1000" dirty="0" smtClean="0">
                <a:latin typeface="+mn-lt"/>
                <a:ea typeface="+mn-ea"/>
                <a:cs typeface="+mn-cs"/>
              </a:rPr>
              <a:t> 9</a:t>
            </a:r>
            <a:r>
              <a:rPr lang="en-US" sz="1000" dirty="0">
                <a:latin typeface="+mn-lt"/>
                <a:ea typeface="+mn-ea"/>
                <a:cs typeface="+mn-cs"/>
              </a:rPr>
              <a:t> </a:t>
            </a:r>
            <a:r>
              <a:rPr lang="en-US" sz="1000" dirty="0" smtClean="0">
                <a:latin typeface="+mn-lt"/>
                <a:ea typeface="+mn-ea"/>
                <a:cs typeface="+mn-cs"/>
              </a:rPr>
              <a:t>    Peru</a:t>
            </a:r>
            <a:r>
              <a:rPr lang="en-US" sz="1000" dirty="0">
                <a:latin typeface="+mn-lt"/>
                <a:ea typeface="+mn-ea"/>
                <a:cs typeface="+mn-cs"/>
              </a:rPr>
              <a:t>	</a:t>
            </a:r>
            <a:r>
              <a:rPr lang="en-US" sz="1000" dirty="0" smtClean="0">
                <a:latin typeface="+mn-lt"/>
                <a:ea typeface="+mn-ea"/>
                <a:cs typeface="+mn-cs"/>
              </a:rPr>
              <a:t>                 2.42</a:t>
            </a:r>
            <a:r>
              <a:rPr lang="en-US" sz="1000" dirty="0">
                <a:latin typeface="+mn-lt"/>
                <a:ea typeface="+mn-ea"/>
                <a:cs typeface="+mn-cs"/>
              </a:rPr>
              <a:t>%	   273,370</a:t>
            </a:r>
          </a:p>
          <a:p>
            <a:pPr fontAlgn="auto">
              <a:spcBef>
                <a:spcPts val="250"/>
              </a:spcBef>
              <a:spcAft>
                <a:spcPts val="0"/>
              </a:spcAft>
              <a:defRPr/>
            </a:pPr>
            <a:r>
              <a:rPr lang="en-US" sz="1000" dirty="0" smtClean="0">
                <a:latin typeface="+mn-lt"/>
                <a:ea typeface="+mn-ea"/>
                <a:cs typeface="+mn-cs"/>
              </a:rPr>
              <a:t>10    Czech Republic          2.12</a:t>
            </a:r>
            <a:r>
              <a:rPr lang="en-US" sz="1000" dirty="0">
                <a:latin typeface="+mn-lt"/>
                <a:ea typeface="+mn-ea"/>
                <a:cs typeface="+mn-cs"/>
              </a:rPr>
              <a:t>%	   157,203</a:t>
            </a:r>
          </a:p>
          <a:p>
            <a:pPr fontAlgn="auto">
              <a:spcBef>
                <a:spcPts val="250"/>
              </a:spcBef>
              <a:spcAft>
                <a:spcPts val="0"/>
              </a:spcAft>
              <a:defRPr/>
            </a:pPr>
            <a:r>
              <a:rPr lang="en-US" sz="1000" dirty="0" smtClean="0">
                <a:latin typeface="+mn-lt"/>
                <a:ea typeface="+mn-ea"/>
                <a:cs typeface="+mn-cs"/>
              </a:rPr>
              <a:t>11     Singapore</a:t>
            </a:r>
            <a:r>
              <a:rPr lang="en-US" sz="1000" dirty="0">
                <a:latin typeface="+mn-lt"/>
                <a:ea typeface="+mn-ea"/>
                <a:cs typeface="+mn-cs"/>
              </a:rPr>
              <a:t>	</a:t>
            </a:r>
            <a:r>
              <a:rPr lang="en-US" sz="1000" dirty="0" smtClean="0">
                <a:latin typeface="+mn-lt"/>
                <a:ea typeface="+mn-ea"/>
                <a:cs typeface="+mn-cs"/>
              </a:rPr>
              <a:t>                 1.58</a:t>
            </a:r>
            <a:r>
              <a:rPr lang="en-US" sz="1000" dirty="0">
                <a:latin typeface="+mn-lt"/>
                <a:ea typeface="+mn-ea"/>
                <a:cs typeface="+mn-cs"/>
              </a:rPr>
              <a:t>%	     54,060</a:t>
            </a:r>
          </a:p>
          <a:p>
            <a:pPr fontAlgn="auto">
              <a:spcBef>
                <a:spcPts val="250"/>
              </a:spcBef>
              <a:spcAft>
                <a:spcPts val="0"/>
              </a:spcAft>
              <a:defRPr/>
            </a:pPr>
            <a:r>
              <a:rPr lang="en-US" sz="1000" dirty="0" smtClean="0">
                <a:latin typeface="+mn-lt"/>
                <a:ea typeface="+mn-ea"/>
                <a:cs typeface="+mn-cs"/>
              </a:rPr>
              <a:t>12     Norway</a:t>
            </a:r>
            <a:r>
              <a:rPr lang="en-US" sz="1000" dirty="0">
                <a:latin typeface="+mn-lt"/>
                <a:ea typeface="+mn-ea"/>
                <a:cs typeface="+mn-cs"/>
              </a:rPr>
              <a:t>	</a:t>
            </a:r>
            <a:r>
              <a:rPr lang="en-US" sz="1000" dirty="0" smtClean="0">
                <a:latin typeface="+mn-lt"/>
                <a:ea typeface="+mn-ea"/>
                <a:cs typeface="+mn-cs"/>
              </a:rPr>
              <a:t>                 1.21</a:t>
            </a:r>
            <a:r>
              <a:rPr lang="en-US" sz="1000" dirty="0">
                <a:latin typeface="+mn-lt"/>
                <a:ea typeface="+mn-ea"/>
                <a:cs typeface="+mn-cs"/>
              </a:rPr>
              <a:t>%	     53,677</a:t>
            </a:r>
          </a:p>
          <a:p>
            <a:pPr fontAlgn="auto">
              <a:spcBef>
                <a:spcPts val="250"/>
              </a:spcBef>
              <a:spcAft>
                <a:spcPts val="0"/>
              </a:spcAft>
              <a:defRPr/>
            </a:pPr>
            <a:r>
              <a:rPr lang="en-US" sz="1000" dirty="0" smtClean="0">
                <a:latin typeface="+mn-lt"/>
                <a:ea typeface="+mn-ea"/>
                <a:cs typeface="+mn-cs"/>
              </a:rPr>
              <a:t>13     Slovenia</a:t>
            </a:r>
            <a:r>
              <a:rPr lang="en-US" sz="1000" dirty="0">
                <a:latin typeface="+mn-lt"/>
                <a:ea typeface="+mn-ea"/>
                <a:cs typeface="+mn-cs"/>
              </a:rPr>
              <a:t>	</a:t>
            </a:r>
            <a:r>
              <a:rPr lang="en-US" sz="1000" dirty="0" smtClean="0">
                <a:latin typeface="+mn-lt"/>
                <a:ea typeface="+mn-ea"/>
                <a:cs typeface="+mn-cs"/>
              </a:rPr>
              <a:t>                 0.92</a:t>
            </a:r>
            <a:r>
              <a:rPr lang="en-US" sz="1000" dirty="0">
                <a:latin typeface="+mn-lt"/>
                <a:ea typeface="+mn-ea"/>
                <a:cs typeface="+mn-cs"/>
              </a:rPr>
              <a:t>%	     13,230</a:t>
            </a:r>
          </a:p>
          <a:p>
            <a:pPr fontAlgn="auto">
              <a:spcBef>
                <a:spcPts val="250"/>
              </a:spcBef>
              <a:spcAft>
                <a:spcPts val="0"/>
              </a:spcAft>
              <a:defRPr/>
            </a:pPr>
            <a:r>
              <a:rPr lang="en-US" sz="1000" dirty="0" smtClean="0">
                <a:latin typeface="+mn-lt"/>
                <a:ea typeface="+mn-ea"/>
                <a:cs typeface="+mn-cs"/>
              </a:rPr>
              <a:t>14     China</a:t>
            </a:r>
            <a:r>
              <a:rPr lang="en-US" sz="1000" dirty="0">
                <a:latin typeface="+mn-lt"/>
                <a:ea typeface="+mn-ea"/>
                <a:cs typeface="+mn-cs"/>
              </a:rPr>
              <a:t>	</a:t>
            </a:r>
            <a:r>
              <a:rPr lang="en-US" sz="1000" dirty="0" smtClean="0">
                <a:latin typeface="+mn-lt"/>
                <a:ea typeface="+mn-ea"/>
                <a:cs typeface="+mn-cs"/>
              </a:rPr>
              <a:t>                 0.90</a:t>
            </a:r>
            <a:r>
              <a:rPr lang="en-US" sz="1000" dirty="0">
                <a:latin typeface="+mn-lt"/>
                <a:ea typeface="+mn-ea"/>
                <a:cs typeface="+mn-cs"/>
              </a:rPr>
              <a:t>%	4,651,953</a:t>
            </a:r>
          </a:p>
          <a:p>
            <a:pPr fontAlgn="auto">
              <a:spcBef>
                <a:spcPts val="250"/>
              </a:spcBef>
              <a:spcAft>
                <a:spcPts val="0"/>
              </a:spcAft>
              <a:defRPr/>
            </a:pPr>
            <a:r>
              <a:rPr lang="en-US" sz="1000" dirty="0" smtClean="0">
                <a:latin typeface="+mn-lt"/>
                <a:ea typeface="+mn-ea"/>
                <a:cs typeface="+mn-cs"/>
              </a:rPr>
              <a:t>15     Greece</a:t>
            </a:r>
            <a:r>
              <a:rPr lang="en-US" sz="1000" dirty="0">
                <a:latin typeface="+mn-lt"/>
                <a:ea typeface="+mn-ea"/>
                <a:cs typeface="+mn-cs"/>
              </a:rPr>
              <a:t>	</a:t>
            </a:r>
            <a:r>
              <a:rPr lang="en-US" sz="1000" dirty="0" smtClean="0">
                <a:latin typeface="+mn-lt"/>
                <a:ea typeface="+mn-ea"/>
                <a:cs typeface="+mn-cs"/>
              </a:rPr>
              <a:t>                 0.78</a:t>
            </a:r>
            <a:r>
              <a:rPr lang="en-US" sz="1000" dirty="0">
                <a:latin typeface="+mn-lt"/>
                <a:ea typeface="+mn-ea"/>
                <a:cs typeface="+mn-cs"/>
              </a:rPr>
              <a:t>%	     44,572</a:t>
            </a:r>
          </a:p>
          <a:p>
            <a:pPr fontAlgn="auto">
              <a:spcBef>
                <a:spcPts val="250"/>
              </a:spcBef>
              <a:spcAft>
                <a:spcPts val="0"/>
              </a:spcAft>
              <a:defRPr/>
            </a:pPr>
            <a:r>
              <a:rPr lang="en-US" sz="1000" dirty="0" smtClean="0">
                <a:latin typeface="+mn-lt"/>
                <a:ea typeface="+mn-ea"/>
                <a:cs typeface="+mn-cs"/>
              </a:rPr>
              <a:t>16     Portugal</a:t>
            </a:r>
            <a:r>
              <a:rPr lang="en-US" sz="1000" dirty="0">
                <a:latin typeface="+mn-lt"/>
                <a:ea typeface="+mn-ea"/>
                <a:cs typeface="+mn-cs"/>
              </a:rPr>
              <a:t>	</a:t>
            </a:r>
            <a:r>
              <a:rPr lang="en-US" sz="1000" dirty="0" smtClean="0">
                <a:latin typeface="+mn-lt"/>
                <a:ea typeface="+mn-ea"/>
                <a:cs typeface="+mn-cs"/>
              </a:rPr>
              <a:t>                 0.76</a:t>
            </a:r>
            <a:r>
              <a:rPr lang="en-US" sz="1000" dirty="0">
                <a:latin typeface="+mn-lt"/>
                <a:ea typeface="+mn-ea"/>
                <a:cs typeface="+mn-cs"/>
              </a:rPr>
              <a:t>%	     45,408</a:t>
            </a:r>
          </a:p>
          <a:p>
            <a:pPr fontAlgn="auto">
              <a:spcBef>
                <a:spcPts val="250"/>
              </a:spcBef>
              <a:spcAft>
                <a:spcPts val="0"/>
              </a:spcAft>
              <a:defRPr/>
            </a:pPr>
            <a:r>
              <a:rPr lang="en-US" sz="1000" dirty="0" smtClean="0">
                <a:latin typeface="+mn-lt"/>
                <a:ea typeface="+mn-ea"/>
                <a:cs typeface="+mn-cs"/>
              </a:rPr>
              <a:t>17     Taiwan</a:t>
            </a:r>
            <a:r>
              <a:rPr lang="en-US" sz="1000" dirty="0">
                <a:latin typeface="+mn-lt"/>
                <a:ea typeface="+mn-ea"/>
                <a:cs typeface="+mn-cs"/>
              </a:rPr>
              <a:t>	</a:t>
            </a:r>
            <a:r>
              <a:rPr lang="en-US" sz="1000" dirty="0" smtClean="0">
                <a:latin typeface="+mn-lt"/>
                <a:ea typeface="+mn-ea"/>
                <a:cs typeface="+mn-cs"/>
              </a:rPr>
              <a:t>                 0.72</a:t>
            </a:r>
            <a:r>
              <a:rPr lang="en-US" sz="1000" dirty="0">
                <a:latin typeface="+mn-lt"/>
                <a:ea typeface="+mn-ea"/>
                <a:cs typeface="+mn-cs"/>
              </a:rPr>
              <a:t>%	   120,180</a:t>
            </a:r>
          </a:p>
          <a:p>
            <a:pPr fontAlgn="auto">
              <a:spcBef>
                <a:spcPts val="250"/>
              </a:spcBef>
              <a:spcAft>
                <a:spcPts val="0"/>
              </a:spcAft>
              <a:defRPr/>
            </a:pPr>
            <a:r>
              <a:rPr lang="en-US" sz="1000" dirty="0" smtClean="0">
                <a:latin typeface="+mn-lt"/>
                <a:ea typeface="+mn-ea"/>
                <a:cs typeface="+mn-cs"/>
              </a:rPr>
              <a:t>18     Netherlands               0.70</a:t>
            </a:r>
            <a:r>
              <a:rPr lang="en-US" sz="1000" dirty="0">
                <a:latin typeface="+mn-lt"/>
                <a:ea typeface="+mn-ea"/>
                <a:cs typeface="+mn-cs"/>
              </a:rPr>
              <a:t>%	   109,425</a:t>
            </a:r>
          </a:p>
          <a:p>
            <a:pPr fontAlgn="auto">
              <a:spcBef>
                <a:spcPts val="250"/>
              </a:spcBef>
              <a:spcAft>
                <a:spcPts val="0"/>
              </a:spcAft>
              <a:defRPr/>
            </a:pPr>
            <a:r>
              <a:rPr lang="en-US" sz="1000" dirty="0" smtClean="0">
                <a:latin typeface="+mn-lt"/>
                <a:ea typeface="+mn-ea"/>
                <a:cs typeface="+mn-cs"/>
              </a:rPr>
              <a:t>19     Australia</a:t>
            </a:r>
            <a:r>
              <a:rPr lang="en-US" sz="1000" dirty="0">
                <a:latin typeface="+mn-lt"/>
                <a:ea typeface="+mn-ea"/>
                <a:cs typeface="+mn-cs"/>
              </a:rPr>
              <a:t>	</a:t>
            </a:r>
            <a:r>
              <a:rPr lang="en-US" sz="1000" dirty="0" smtClean="0">
                <a:latin typeface="+mn-lt"/>
                <a:ea typeface="+mn-ea"/>
                <a:cs typeface="+mn-cs"/>
              </a:rPr>
              <a:t>                 0.69</a:t>
            </a:r>
            <a:r>
              <a:rPr lang="en-US" sz="1000" dirty="0">
                <a:latin typeface="+mn-lt"/>
                <a:ea typeface="+mn-ea"/>
                <a:cs typeface="+mn-cs"/>
              </a:rPr>
              <a:t>%	   121,256</a:t>
            </a:r>
          </a:p>
          <a:p>
            <a:pPr fontAlgn="auto">
              <a:spcBef>
                <a:spcPts val="250"/>
              </a:spcBef>
              <a:spcAft>
                <a:spcPts val="0"/>
              </a:spcAft>
              <a:defRPr/>
            </a:pPr>
            <a:r>
              <a:rPr lang="en-US" sz="1000" dirty="0" smtClean="0">
                <a:latin typeface="+mn-lt"/>
                <a:ea typeface="+mn-ea"/>
                <a:cs typeface="+mn-cs"/>
              </a:rPr>
              <a:t>20     Slovakia</a:t>
            </a:r>
            <a:r>
              <a:rPr lang="en-US" sz="1000" dirty="0">
                <a:latin typeface="+mn-lt"/>
                <a:ea typeface="+mn-ea"/>
                <a:cs typeface="+mn-cs"/>
              </a:rPr>
              <a:t>	</a:t>
            </a:r>
            <a:r>
              <a:rPr lang="en-US" sz="1000" dirty="0" smtClean="0">
                <a:latin typeface="+mn-lt"/>
                <a:ea typeface="+mn-ea"/>
                <a:cs typeface="+mn-cs"/>
              </a:rPr>
              <a:t>                 </a:t>
            </a:r>
            <a:r>
              <a:rPr lang="en-US" sz="1000" dirty="0">
                <a:latin typeface="+mn-lt"/>
                <a:ea typeface="+mn-ea"/>
                <a:cs typeface="+mn-cs"/>
              </a:rPr>
              <a:t>0.52%	     21,169</a:t>
            </a:r>
          </a:p>
        </p:txBody>
      </p:sp>
    </p:spTree>
    <p:extLst>
      <p:ext uri="{BB962C8B-B14F-4D97-AF65-F5344CB8AC3E}">
        <p14:creationId xmlns:p14="http://schemas.microsoft.com/office/powerpoint/2010/main" val="383053024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cs typeface="+mj-cs"/>
              </a:rPr>
              <a:t>Where is IPv6?</a:t>
            </a:r>
            <a:br>
              <a:rPr lang="en-US" dirty="0" smtClean="0">
                <a:ea typeface="+mj-ea"/>
                <a:cs typeface="+mj-cs"/>
              </a:rPr>
            </a:br>
            <a:r>
              <a:rPr lang="en-US" dirty="0">
                <a:ea typeface="+mj-ea"/>
                <a:cs typeface="+mj-cs"/>
              </a:rPr>
              <a:t>T</a:t>
            </a:r>
            <a:r>
              <a:rPr lang="en-US" dirty="0" smtClean="0">
                <a:ea typeface="+mj-ea"/>
                <a:cs typeface="+mj-cs"/>
              </a:rPr>
              <a:t>he National Top 20 – Then and Now</a:t>
            </a:r>
            <a:endParaRPr lang="en-US" dirty="0">
              <a:ea typeface="+mj-ea"/>
              <a:cs typeface="+mj-cs"/>
            </a:endParaRPr>
          </a:p>
        </p:txBody>
      </p:sp>
      <p:sp>
        <p:nvSpPr>
          <p:cNvPr id="3" name="Content Placeholder 2"/>
          <p:cNvSpPr>
            <a:spLocks noGrp="1"/>
          </p:cNvSpPr>
          <p:nvPr>
            <p:ph idx="1"/>
          </p:nvPr>
        </p:nvSpPr>
        <p:spPr>
          <a:xfrm>
            <a:off x="457200" y="1516063"/>
            <a:ext cx="4194175" cy="4408487"/>
          </a:xfrm>
        </p:spPr>
        <p:txBody>
          <a:bodyPr rtlCol="0">
            <a:normAutofit/>
          </a:bodyPr>
          <a:lstStyle/>
          <a:p>
            <a:pPr marL="0" indent="0" eaLnBrk="1" fontAlgn="auto" hangingPunct="1">
              <a:spcBef>
                <a:spcPts val="250"/>
              </a:spcBef>
              <a:spcAft>
                <a:spcPts val="0"/>
              </a:spcAft>
              <a:buFont typeface="Arial"/>
              <a:buNone/>
              <a:defRPr/>
            </a:pPr>
            <a:r>
              <a:rPr lang="en-US" sz="1000" b="1" dirty="0" smtClean="0">
                <a:solidFill>
                  <a:srgbClr val="000000"/>
                </a:solidFill>
                <a:ea typeface="Verdana"/>
                <a:cs typeface="Verdana"/>
              </a:rPr>
              <a:t>2012  </a:t>
            </a:r>
          </a:p>
          <a:p>
            <a:pPr marL="0" indent="0" eaLnBrk="1" fontAlgn="auto" hangingPunct="1">
              <a:spcBef>
                <a:spcPts val="250"/>
              </a:spcBef>
              <a:spcAft>
                <a:spcPts val="0"/>
              </a:spcAft>
              <a:buFont typeface="Arial"/>
              <a:buNone/>
              <a:defRPr/>
            </a:pPr>
            <a:r>
              <a:rPr lang="en-US" sz="1000" b="1" dirty="0" smtClean="0">
                <a:solidFill>
                  <a:srgbClr val="000000"/>
                </a:solidFill>
                <a:ea typeface="Verdana"/>
                <a:cs typeface="Verdana"/>
              </a:rPr>
              <a:t>Rank</a:t>
            </a:r>
            <a:r>
              <a:rPr lang="en-US" sz="1000" dirty="0">
                <a:solidFill>
                  <a:srgbClr val="000000"/>
                </a:solidFill>
                <a:ea typeface="Verdana"/>
                <a:cs typeface="Verdana"/>
              </a:rPr>
              <a:t> </a:t>
            </a:r>
            <a:r>
              <a:rPr lang="en-US" sz="1000" dirty="0" smtClean="0">
                <a:solidFill>
                  <a:srgbClr val="000000"/>
                </a:solidFill>
                <a:ea typeface="Verdana"/>
                <a:cs typeface="Verdana"/>
              </a:rPr>
              <a:t>  </a:t>
            </a:r>
            <a:r>
              <a:rPr lang="en-US" sz="1000" b="1" dirty="0" smtClean="0">
                <a:solidFill>
                  <a:srgbClr val="000000"/>
                </a:solidFill>
                <a:ea typeface="Verdana"/>
                <a:cs typeface="Verdana"/>
              </a:rPr>
              <a:t>Economy</a:t>
            </a:r>
            <a:r>
              <a:rPr lang="en-US" sz="1000" dirty="0">
                <a:solidFill>
                  <a:srgbClr val="000000"/>
                </a:solidFill>
                <a:ea typeface="Verdana"/>
                <a:cs typeface="Verdana"/>
              </a:rPr>
              <a:t> </a:t>
            </a:r>
            <a:r>
              <a:rPr lang="en-US" sz="1000" dirty="0" smtClean="0">
                <a:solidFill>
                  <a:srgbClr val="000000"/>
                </a:solidFill>
                <a:ea typeface="Verdana"/>
                <a:cs typeface="Verdana"/>
              </a:rPr>
              <a:t>      </a:t>
            </a:r>
            <a:r>
              <a:rPr lang="en-US" sz="1000" b="1" dirty="0" smtClean="0">
                <a:solidFill>
                  <a:srgbClr val="000000"/>
                </a:solidFill>
                <a:ea typeface="Verdana"/>
                <a:cs typeface="Verdana"/>
              </a:rPr>
              <a:t>% of Internet Users</a:t>
            </a:r>
            <a:r>
              <a:rPr lang="en-US" sz="1000" dirty="0" smtClean="0">
                <a:solidFill>
                  <a:srgbClr val="000000"/>
                </a:solidFill>
                <a:ea typeface="Verdana"/>
                <a:cs typeface="Verdana"/>
              </a:rPr>
              <a:t>	</a:t>
            </a:r>
            <a:r>
              <a:rPr lang="en-US" sz="1000" b="1" dirty="0" smtClean="0">
                <a:solidFill>
                  <a:srgbClr val="000000"/>
                </a:solidFill>
                <a:ea typeface="Verdana"/>
                <a:cs typeface="Verdana"/>
              </a:rPr>
              <a:t>   </a:t>
            </a:r>
          </a:p>
          <a:p>
            <a:pPr marL="0" indent="0" eaLnBrk="1" fontAlgn="auto" hangingPunct="1">
              <a:spcBef>
                <a:spcPts val="250"/>
              </a:spcBef>
              <a:spcAft>
                <a:spcPts val="0"/>
              </a:spcAft>
              <a:buFont typeface="Arial"/>
              <a:buNone/>
              <a:defRPr/>
            </a:pPr>
            <a:r>
              <a:rPr lang="en-US" sz="1000" b="1" dirty="0" smtClean="0">
                <a:solidFill>
                  <a:srgbClr val="000000"/>
                </a:solidFill>
                <a:ea typeface="Verdana"/>
                <a:cs typeface="Verdana"/>
              </a:rPr>
              <a:t> 		  # of IPv6 Users (</a:t>
            </a:r>
            <a:r>
              <a:rPr lang="en-US" sz="1000" b="1" dirty="0" err="1" smtClean="0">
                <a:solidFill>
                  <a:srgbClr val="000000"/>
                </a:solidFill>
                <a:ea typeface="Verdana"/>
                <a:cs typeface="Verdana"/>
              </a:rPr>
              <a:t>est</a:t>
            </a:r>
            <a:r>
              <a:rPr lang="en-US" sz="1000" b="1" dirty="0" smtClean="0">
                <a:solidFill>
                  <a:srgbClr val="000000"/>
                </a:solidFill>
                <a:ea typeface="Verdana"/>
                <a:cs typeface="Verdana"/>
              </a:rPr>
              <a:t>)</a:t>
            </a:r>
            <a:endParaRPr lang="en-US" sz="1000" dirty="0" smtClean="0">
              <a:solidFill>
                <a:srgbClr val="000000"/>
              </a:solidFill>
              <a:ea typeface="Verdana"/>
              <a:cs typeface="Verdana"/>
            </a:endParaRP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1     Romania	             7.40%	        641,389</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2     France	             4.03% 	     2,013,920</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3     Luxembourg</a:t>
            </a:r>
            <a:r>
              <a:rPr lang="en-US" sz="1000" dirty="0">
                <a:solidFill>
                  <a:srgbClr val="000000"/>
                </a:solidFill>
                <a:ea typeface="Verdana"/>
                <a:cs typeface="Verdana"/>
              </a:rPr>
              <a:t> </a:t>
            </a:r>
            <a:r>
              <a:rPr lang="en-US" sz="1000" dirty="0" smtClean="0">
                <a:solidFill>
                  <a:srgbClr val="000000"/>
                </a:solidFill>
                <a:ea typeface="Verdana"/>
                <a:cs typeface="Verdana"/>
              </a:rPr>
              <a:t>            2.59%	          12,049</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4     Japan	             1.75%	     1,766,799</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5     Slovenia	             1.07%	          15,175</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6</a:t>
            </a:r>
            <a:r>
              <a:rPr lang="en-US" sz="1000" dirty="0">
                <a:solidFill>
                  <a:srgbClr val="000000"/>
                </a:solidFill>
                <a:ea typeface="Verdana"/>
                <a:cs typeface="Verdana"/>
              </a:rPr>
              <a:t> </a:t>
            </a:r>
            <a:r>
              <a:rPr lang="en-US" sz="1000" dirty="0" smtClean="0">
                <a:solidFill>
                  <a:srgbClr val="000000"/>
                </a:solidFill>
                <a:ea typeface="Verdana"/>
                <a:cs typeface="Verdana"/>
              </a:rPr>
              <a:t>    United States            1.01%	     2,500,684</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7</a:t>
            </a:r>
            <a:r>
              <a:rPr lang="en-US" sz="1000" dirty="0">
                <a:solidFill>
                  <a:srgbClr val="000000"/>
                </a:solidFill>
                <a:ea typeface="Verdana"/>
                <a:cs typeface="Verdana"/>
              </a:rPr>
              <a:t> </a:t>
            </a:r>
            <a:r>
              <a:rPr lang="en-US" sz="1000" dirty="0" smtClean="0">
                <a:solidFill>
                  <a:srgbClr val="000000"/>
                </a:solidFill>
                <a:ea typeface="Verdana"/>
                <a:cs typeface="Verdana"/>
              </a:rPr>
              <a:t>    China	              1.01%	     5,209,030</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8</a:t>
            </a:r>
            <a:r>
              <a:rPr lang="en-US" sz="1000" dirty="0">
                <a:solidFill>
                  <a:srgbClr val="000000"/>
                </a:solidFill>
                <a:ea typeface="Verdana"/>
                <a:cs typeface="Verdana"/>
              </a:rPr>
              <a:t> </a:t>
            </a:r>
            <a:r>
              <a:rPr lang="en-US" sz="1000" dirty="0" smtClean="0">
                <a:solidFill>
                  <a:srgbClr val="000000"/>
                </a:solidFill>
                <a:ea typeface="Verdana"/>
                <a:cs typeface="Verdana"/>
              </a:rPr>
              <a:t>    Croatia	              0.85%	          22,551</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  9</a:t>
            </a:r>
            <a:r>
              <a:rPr lang="en-US" sz="1000" dirty="0">
                <a:solidFill>
                  <a:srgbClr val="000000"/>
                </a:solidFill>
                <a:ea typeface="Verdana"/>
                <a:cs typeface="Verdana"/>
              </a:rPr>
              <a:t> </a:t>
            </a:r>
            <a:r>
              <a:rPr lang="en-US" sz="1000" dirty="0" smtClean="0">
                <a:solidFill>
                  <a:srgbClr val="000000"/>
                </a:solidFill>
                <a:ea typeface="Verdana"/>
                <a:cs typeface="Verdana"/>
              </a:rPr>
              <a:t>    Switzerland</a:t>
            </a:r>
            <a:r>
              <a:rPr lang="en-US" sz="1000" dirty="0">
                <a:solidFill>
                  <a:srgbClr val="000000"/>
                </a:solidFill>
                <a:ea typeface="Verdana"/>
                <a:cs typeface="Verdana"/>
              </a:rPr>
              <a:t> </a:t>
            </a:r>
            <a:r>
              <a:rPr lang="en-US" sz="1000" dirty="0" smtClean="0">
                <a:solidFill>
                  <a:srgbClr val="000000"/>
                </a:solidFill>
                <a:ea typeface="Verdana"/>
                <a:cs typeface="Verdana"/>
              </a:rPr>
              <a:t>              0.80%	          51,575</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10     Lithuania	              0.66%	          13,845</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11     Czech Republic         0.55%	          39,694</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12     Norway	              0.51%	          23,333</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13     Slovakia	              0.44%	          19,112</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14     Russian Fed.              0.39%	        238,576</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15     Germany	              0.32%	        217,494</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16     Hungary	              0.31%	          19,896</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17     Portugal	              0.30%	          16,406</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18     Netherlands</a:t>
            </a:r>
            <a:r>
              <a:rPr lang="en-US" sz="1000" dirty="0">
                <a:solidFill>
                  <a:srgbClr val="000000"/>
                </a:solidFill>
                <a:ea typeface="Verdana"/>
                <a:cs typeface="Verdana"/>
              </a:rPr>
              <a:t> </a:t>
            </a:r>
            <a:r>
              <a:rPr lang="en-US" sz="1000" dirty="0" smtClean="0">
                <a:solidFill>
                  <a:srgbClr val="000000"/>
                </a:solidFill>
                <a:ea typeface="Verdana"/>
                <a:cs typeface="Verdana"/>
              </a:rPr>
              <a:t>              0.27%	          40,870</a:t>
            </a:r>
          </a:p>
          <a:p>
            <a:pPr marL="0" indent="0" eaLnBrk="1" fontAlgn="auto" hangingPunct="1">
              <a:spcBef>
                <a:spcPts val="250"/>
              </a:spcBef>
              <a:spcAft>
                <a:spcPts val="0"/>
              </a:spcAft>
              <a:buFont typeface="Arial"/>
              <a:buNone/>
              <a:defRPr/>
            </a:pPr>
            <a:r>
              <a:rPr lang="en-US" sz="1000" dirty="0" smtClean="0">
                <a:solidFill>
                  <a:srgbClr val="000000"/>
                </a:solidFill>
                <a:ea typeface="Verdana"/>
                <a:cs typeface="Verdana"/>
              </a:rPr>
              <a:t>19     Australia	              0.25%	          49,425</a:t>
            </a:r>
          </a:p>
          <a:p>
            <a:pPr marL="0" indent="0" eaLnBrk="1" fontAlgn="auto" hangingPunct="1">
              <a:spcBef>
                <a:spcPts val="250"/>
              </a:spcBef>
              <a:spcAft>
                <a:spcPts val="0"/>
              </a:spcAft>
              <a:buFont typeface="Arial" charset="0"/>
              <a:buNone/>
              <a:defRPr/>
            </a:pPr>
            <a:r>
              <a:rPr lang="en-US" sz="1000" dirty="0" smtClean="0">
                <a:solidFill>
                  <a:srgbClr val="000000"/>
                </a:solidFill>
                <a:ea typeface="Verdana"/>
                <a:cs typeface="Verdana"/>
              </a:rPr>
              <a:t>20     Taiwan	              0.24%	          38,843</a:t>
            </a:r>
            <a:endParaRPr lang="en-US" sz="1000" dirty="0" smtClean="0">
              <a:ea typeface="+mn-ea"/>
              <a:cs typeface="+mn-cs"/>
            </a:endParaRPr>
          </a:p>
        </p:txBody>
      </p:sp>
      <p:sp>
        <p:nvSpPr>
          <p:cNvPr id="4" name="Rectangle 3"/>
          <p:cNvSpPr/>
          <p:nvPr/>
        </p:nvSpPr>
        <p:spPr>
          <a:xfrm>
            <a:off x="4473575" y="1516063"/>
            <a:ext cx="4572000" cy="4337050"/>
          </a:xfrm>
          <a:prstGeom prst="rect">
            <a:avLst/>
          </a:prstGeom>
        </p:spPr>
        <p:txBody>
          <a:bodyPr>
            <a:spAutoFit/>
          </a:bodyPr>
          <a:lstStyle/>
          <a:p>
            <a:pPr fontAlgn="auto">
              <a:spcBef>
                <a:spcPts val="250"/>
              </a:spcBef>
              <a:spcAft>
                <a:spcPts val="0"/>
              </a:spcAft>
              <a:defRPr/>
            </a:pPr>
            <a:r>
              <a:rPr lang="en-US" sz="1000" b="1" dirty="0">
                <a:latin typeface="+mn-lt"/>
                <a:ea typeface="+mn-ea"/>
                <a:cs typeface="+mn-cs"/>
              </a:rPr>
              <a:t>2013  </a:t>
            </a:r>
          </a:p>
          <a:p>
            <a:pPr fontAlgn="auto">
              <a:spcBef>
                <a:spcPts val="250"/>
              </a:spcBef>
              <a:spcAft>
                <a:spcPts val="0"/>
              </a:spcAft>
              <a:defRPr/>
            </a:pPr>
            <a:r>
              <a:rPr lang="en-US" sz="1000" b="1" dirty="0" smtClean="0">
                <a:latin typeface="+mn-lt"/>
                <a:ea typeface="+mn-ea"/>
                <a:cs typeface="+mn-cs"/>
              </a:rPr>
              <a:t>Rank</a:t>
            </a:r>
            <a:r>
              <a:rPr lang="en-US" sz="1000" dirty="0">
                <a:latin typeface="+mn-lt"/>
                <a:ea typeface="+mn-ea"/>
                <a:cs typeface="+mn-cs"/>
              </a:rPr>
              <a:t> </a:t>
            </a:r>
            <a:r>
              <a:rPr lang="en-US" sz="1000" dirty="0" smtClean="0">
                <a:latin typeface="+mn-lt"/>
                <a:ea typeface="+mn-ea"/>
                <a:cs typeface="+mn-cs"/>
              </a:rPr>
              <a:t> </a:t>
            </a:r>
            <a:r>
              <a:rPr lang="en-US" sz="1000" b="1" dirty="0" smtClean="0">
                <a:latin typeface="+mn-lt"/>
                <a:ea typeface="+mn-ea"/>
                <a:cs typeface="+mn-cs"/>
              </a:rPr>
              <a:t>Economy</a:t>
            </a:r>
            <a:r>
              <a:rPr lang="en-US" sz="1000" dirty="0">
                <a:latin typeface="+mn-lt"/>
                <a:ea typeface="+mn-ea"/>
                <a:cs typeface="+mn-cs"/>
              </a:rPr>
              <a:t> </a:t>
            </a:r>
            <a:r>
              <a:rPr lang="en-US" sz="1000" dirty="0" smtClean="0">
                <a:latin typeface="+mn-lt"/>
                <a:ea typeface="+mn-ea"/>
                <a:cs typeface="+mn-cs"/>
              </a:rPr>
              <a:t> </a:t>
            </a:r>
            <a:r>
              <a:rPr lang="en-US" sz="1000" b="1" dirty="0" smtClean="0">
                <a:latin typeface="+mn-lt"/>
                <a:ea typeface="+mn-ea"/>
                <a:cs typeface="+mn-cs"/>
              </a:rPr>
              <a:t>% </a:t>
            </a:r>
            <a:r>
              <a:rPr lang="en-US" sz="1000" b="1" dirty="0">
                <a:latin typeface="+mn-lt"/>
                <a:ea typeface="+mn-ea"/>
                <a:cs typeface="+mn-cs"/>
              </a:rPr>
              <a:t>of Internet Users</a:t>
            </a:r>
          </a:p>
          <a:p>
            <a:pPr fontAlgn="auto">
              <a:spcBef>
                <a:spcPts val="250"/>
              </a:spcBef>
              <a:spcAft>
                <a:spcPts val="0"/>
              </a:spcAft>
              <a:defRPr/>
            </a:pPr>
            <a:r>
              <a:rPr lang="en-US" sz="1000" b="1" dirty="0">
                <a:latin typeface="+mn-lt"/>
                <a:ea typeface="+mn-ea"/>
                <a:cs typeface="+mn-cs"/>
              </a:rPr>
              <a:t>			</a:t>
            </a:r>
            <a:r>
              <a:rPr lang="en-US" sz="1000" b="1" dirty="0" smtClean="0">
                <a:latin typeface="+mn-lt"/>
                <a:ea typeface="+mn-ea"/>
                <a:cs typeface="+mn-cs"/>
              </a:rPr>
              <a:t># </a:t>
            </a:r>
            <a:r>
              <a:rPr lang="en-US" sz="1000" b="1" dirty="0">
                <a:latin typeface="+mn-lt"/>
                <a:ea typeface="+mn-ea"/>
                <a:cs typeface="+mn-cs"/>
              </a:rPr>
              <a:t>of IPv6 Users (</a:t>
            </a:r>
            <a:r>
              <a:rPr lang="en-US" sz="1000" b="1" dirty="0" err="1">
                <a:latin typeface="+mn-lt"/>
                <a:ea typeface="+mn-ea"/>
                <a:cs typeface="+mn-cs"/>
              </a:rPr>
              <a:t>est</a:t>
            </a:r>
            <a:r>
              <a:rPr lang="en-US" sz="1000" b="1" dirty="0">
                <a:latin typeface="+mn-lt"/>
                <a:ea typeface="+mn-ea"/>
                <a:cs typeface="+mn-cs"/>
              </a:rPr>
              <a:t>)</a:t>
            </a:r>
            <a:endParaRPr lang="en-US" sz="1000" dirty="0">
              <a:latin typeface="+mn-lt"/>
              <a:ea typeface="+mn-ea"/>
              <a:cs typeface="+mn-cs"/>
            </a:endParaRPr>
          </a:p>
          <a:p>
            <a:pPr fontAlgn="auto">
              <a:spcBef>
                <a:spcPts val="250"/>
              </a:spcBef>
              <a:spcAft>
                <a:spcPts val="0"/>
              </a:spcAft>
              <a:defRPr/>
            </a:pPr>
            <a:r>
              <a:rPr lang="en-US" sz="1000" dirty="0" smtClean="0">
                <a:latin typeface="+mn-lt"/>
                <a:ea typeface="+mn-ea"/>
                <a:cs typeface="+mn-cs"/>
              </a:rPr>
              <a:t> 1</a:t>
            </a:r>
            <a:r>
              <a:rPr lang="en-US" sz="1000" dirty="0">
                <a:latin typeface="+mn-lt"/>
                <a:ea typeface="+mn-ea"/>
                <a:cs typeface="+mn-cs"/>
              </a:rPr>
              <a:t> </a:t>
            </a:r>
            <a:r>
              <a:rPr lang="en-US" sz="1000" dirty="0" smtClean="0">
                <a:latin typeface="+mn-lt"/>
                <a:ea typeface="+mn-ea"/>
                <a:cs typeface="+mn-cs"/>
              </a:rPr>
              <a:t>    Romania</a:t>
            </a:r>
            <a:r>
              <a:rPr lang="en-US" sz="1000" dirty="0">
                <a:latin typeface="+mn-lt"/>
                <a:ea typeface="+mn-ea"/>
                <a:cs typeface="+mn-cs"/>
              </a:rPr>
              <a:t>	</a:t>
            </a:r>
            <a:r>
              <a:rPr lang="en-US" sz="1000" dirty="0" smtClean="0">
                <a:latin typeface="+mn-lt"/>
                <a:ea typeface="+mn-ea"/>
                <a:cs typeface="+mn-cs"/>
              </a:rPr>
              <a:t>              10.84</a:t>
            </a:r>
            <a:r>
              <a:rPr lang="en-US" sz="1000" dirty="0">
                <a:latin typeface="+mn-lt"/>
                <a:ea typeface="+mn-ea"/>
                <a:cs typeface="+mn-cs"/>
              </a:rPr>
              <a:t>%	1,053,237</a:t>
            </a:r>
          </a:p>
          <a:p>
            <a:pPr fontAlgn="auto">
              <a:spcBef>
                <a:spcPts val="250"/>
              </a:spcBef>
              <a:spcAft>
                <a:spcPts val="0"/>
              </a:spcAft>
              <a:defRPr/>
            </a:pPr>
            <a:r>
              <a:rPr lang="en-US" sz="1000" dirty="0" smtClean="0">
                <a:latin typeface="+mn-lt"/>
                <a:ea typeface="+mn-ea"/>
                <a:cs typeface="+mn-cs"/>
              </a:rPr>
              <a:t> 2</a:t>
            </a:r>
            <a:r>
              <a:rPr lang="en-US" sz="1000" dirty="0">
                <a:latin typeface="+mn-lt"/>
                <a:ea typeface="+mn-ea"/>
                <a:cs typeface="+mn-cs"/>
              </a:rPr>
              <a:t> </a:t>
            </a:r>
            <a:r>
              <a:rPr lang="en-US" sz="1000" dirty="0" smtClean="0">
                <a:latin typeface="+mn-lt"/>
                <a:ea typeface="+mn-ea"/>
                <a:cs typeface="+mn-cs"/>
              </a:rPr>
              <a:t>    Switzerland</a:t>
            </a:r>
            <a:r>
              <a:rPr lang="en-US" sz="1000" dirty="0">
                <a:latin typeface="+mn-lt"/>
                <a:ea typeface="+mn-ea"/>
                <a:cs typeface="+mn-cs"/>
              </a:rPr>
              <a:t> </a:t>
            </a:r>
            <a:r>
              <a:rPr lang="en-US" sz="1000" dirty="0" smtClean="0">
                <a:latin typeface="+mn-lt"/>
                <a:ea typeface="+mn-ea"/>
                <a:cs typeface="+mn-cs"/>
              </a:rPr>
              <a:t>                 0.72</a:t>
            </a:r>
            <a:r>
              <a:rPr lang="en-US" sz="1000" dirty="0">
                <a:latin typeface="+mn-lt"/>
                <a:ea typeface="+mn-ea"/>
                <a:cs typeface="+mn-cs"/>
              </a:rPr>
              <a:t>%	   700,777</a:t>
            </a:r>
          </a:p>
          <a:p>
            <a:pPr fontAlgn="auto">
              <a:spcBef>
                <a:spcPts val="250"/>
              </a:spcBef>
              <a:spcAft>
                <a:spcPts val="0"/>
              </a:spcAft>
              <a:defRPr/>
            </a:pPr>
            <a:r>
              <a:rPr lang="en-US" sz="1000" dirty="0" smtClean="0">
                <a:latin typeface="+mn-lt"/>
                <a:ea typeface="+mn-ea"/>
                <a:cs typeface="+mn-cs"/>
              </a:rPr>
              <a:t> 3</a:t>
            </a:r>
            <a:r>
              <a:rPr lang="en-US" sz="1000" dirty="0">
                <a:latin typeface="+mn-lt"/>
                <a:ea typeface="+mn-ea"/>
                <a:cs typeface="+mn-cs"/>
              </a:rPr>
              <a:t> </a:t>
            </a:r>
            <a:r>
              <a:rPr lang="en-US" sz="1000" dirty="0" smtClean="0">
                <a:latin typeface="+mn-lt"/>
                <a:ea typeface="+mn-ea"/>
                <a:cs typeface="+mn-cs"/>
              </a:rPr>
              <a:t>    Luxembourg</a:t>
            </a:r>
            <a:r>
              <a:rPr lang="en-US" sz="1000" dirty="0">
                <a:latin typeface="+mn-lt"/>
                <a:ea typeface="+mn-ea"/>
                <a:cs typeface="+mn-cs"/>
              </a:rPr>
              <a:t> </a:t>
            </a:r>
            <a:r>
              <a:rPr lang="en-US" sz="1000" dirty="0" smtClean="0">
                <a:latin typeface="+mn-lt"/>
                <a:ea typeface="+mn-ea"/>
                <a:cs typeface="+mn-cs"/>
              </a:rPr>
              <a:t>                6.96</a:t>
            </a:r>
            <a:r>
              <a:rPr lang="en-US" sz="1000" dirty="0">
                <a:latin typeface="+mn-lt"/>
                <a:ea typeface="+mn-ea"/>
                <a:cs typeface="+mn-cs"/>
              </a:rPr>
              <a:t>%	     32,535</a:t>
            </a:r>
          </a:p>
          <a:p>
            <a:pPr fontAlgn="auto">
              <a:spcBef>
                <a:spcPts val="250"/>
              </a:spcBef>
              <a:spcAft>
                <a:spcPts val="0"/>
              </a:spcAft>
              <a:defRPr/>
            </a:pPr>
            <a:r>
              <a:rPr lang="en-US" sz="1000" dirty="0" smtClean="0">
                <a:latin typeface="+mn-lt"/>
                <a:ea typeface="+mn-ea"/>
                <a:cs typeface="+mn-cs"/>
              </a:rPr>
              <a:t> 4</a:t>
            </a:r>
            <a:r>
              <a:rPr lang="en-US" sz="1000" dirty="0">
                <a:latin typeface="+mn-lt"/>
                <a:ea typeface="+mn-ea"/>
                <a:cs typeface="+mn-cs"/>
              </a:rPr>
              <a:t> </a:t>
            </a:r>
            <a:r>
              <a:rPr lang="en-US" sz="1000" dirty="0" smtClean="0">
                <a:latin typeface="+mn-lt"/>
                <a:ea typeface="+mn-ea"/>
                <a:cs typeface="+mn-cs"/>
              </a:rPr>
              <a:t>    France</a:t>
            </a:r>
            <a:r>
              <a:rPr lang="en-US" sz="1000" dirty="0">
                <a:latin typeface="+mn-lt"/>
                <a:ea typeface="+mn-ea"/>
                <a:cs typeface="+mn-cs"/>
              </a:rPr>
              <a:t>	</a:t>
            </a:r>
            <a:r>
              <a:rPr lang="en-US" sz="1000" dirty="0" smtClean="0">
                <a:latin typeface="+mn-lt"/>
                <a:ea typeface="+mn-ea"/>
                <a:cs typeface="+mn-cs"/>
              </a:rPr>
              <a:t>                 5.46</a:t>
            </a:r>
            <a:r>
              <a:rPr lang="en-US" sz="1000" dirty="0">
                <a:latin typeface="+mn-lt"/>
                <a:ea typeface="+mn-ea"/>
                <a:cs typeface="+mn-cs"/>
              </a:rPr>
              <a:t>%	2,824,465</a:t>
            </a:r>
          </a:p>
          <a:p>
            <a:pPr fontAlgn="auto">
              <a:spcBef>
                <a:spcPts val="250"/>
              </a:spcBef>
              <a:spcAft>
                <a:spcPts val="0"/>
              </a:spcAft>
              <a:defRPr/>
            </a:pPr>
            <a:r>
              <a:rPr lang="en-US" sz="1000" dirty="0" smtClean="0">
                <a:latin typeface="+mn-lt"/>
                <a:ea typeface="+mn-ea"/>
                <a:cs typeface="+mn-cs"/>
              </a:rPr>
              <a:t> 5</a:t>
            </a:r>
            <a:r>
              <a:rPr lang="en-US" sz="1000" dirty="0">
                <a:latin typeface="+mn-lt"/>
                <a:ea typeface="+mn-ea"/>
                <a:cs typeface="+mn-cs"/>
              </a:rPr>
              <a:t> </a:t>
            </a:r>
            <a:r>
              <a:rPr lang="en-US" sz="1000" dirty="0" smtClean="0">
                <a:latin typeface="+mn-lt"/>
                <a:ea typeface="+mn-ea"/>
                <a:cs typeface="+mn-cs"/>
              </a:rPr>
              <a:t>    Belgium</a:t>
            </a:r>
            <a:r>
              <a:rPr lang="en-US" sz="1000" dirty="0">
                <a:latin typeface="+mn-lt"/>
                <a:ea typeface="+mn-ea"/>
                <a:cs typeface="+mn-cs"/>
              </a:rPr>
              <a:t>	</a:t>
            </a:r>
            <a:r>
              <a:rPr lang="en-US" sz="1000" dirty="0" smtClean="0">
                <a:latin typeface="+mn-lt"/>
                <a:ea typeface="+mn-ea"/>
                <a:cs typeface="+mn-cs"/>
              </a:rPr>
              <a:t>                 4.17</a:t>
            </a:r>
            <a:r>
              <a:rPr lang="en-US" sz="1000" dirty="0">
                <a:latin typeface="+mn-lt"/>
                <a:ea typeface="+mn-ea"/>
                <a:cs typeface="+mn-cs"/>
              </a:rPr>
              <a:t>%	   339,651</a:t>
            </a:r>
          </a:p>
          <a:p>
            <a:pPr fontAlgn="auto">
              <a:spcBef>
                <a:spcPts val="250"/>
              </a:spcBef>
              <a:spcAft>
                <a:spcPts val="0"/>
              </a:spcAft>
              <a:defRPr/>
            </a:pPr>
            <a:r>
              <a:rPr lang="en-US" sz="1000" dirty="0" smtClean="0">
                <a:latin typeface="+mn-lt"/>
                <a:ea typeface="+mn-ea"/>
                <a:cs typeface="+mn-cs"/>
              </a:rPr>
              <a:t> 6</a:t>
            </a:r>
            <a:r>
              <a:rPr lang="en-US" sz="1000" dirty="0">
                <a:latin typeface="+mn-lt"/>
                <a:ea typeface="+mn-ea"/>
                <a:cs typeface="+mn-cs"/>
              </a:rPr>
              <a:t> </a:t>
            </a:r>
            <a:r>
              <a:rPr lang="en-US" sz="1000" dirty="0" smtClean="0">
                <a:latin typeface="+mn-lt"/>
                <a:ea typeface="+mn-ea"/>
                <a:cs typeface="+mn-cs"/>
              </a:rPr>
              <a:t>    Japan</a:t>
            </a:r>
            <a:r>
              <a:rPr lang="en-US" sz="1000" dirty="0">
                <a:latin typeface="+mn-lt"/>
                <a:ea typeface="+mn-ea"/>
                <a:cs typeface="+mn-cs"/>
              </a:rPr>
              <a:t>	</a:t>
            </a:r>
            <a:r>
              <a:rPr lang="en-US" sz="1000" dirty="0" smtClean="0">
                <a:latin typeface="+mn-lt"/>
                <a:ea typeface="+mn-ea"/>
                <a:cs typeface="+mn-cs"/>
              </a:rPr>
              <a:t>                 4.13</a:t>
            </a:r>
            <a:r>
              <a:rPr lang="en-US" sz="1000" dirty="0">
                <a:latin typeface="+mn-lt"/>
                <a:ea typeface="+mn-ea"/>
                <a:cs typeface="+mn-cs"/>
              </a:rPr>
              <a:t>%	4,137,476</a:t>
            </a:r>
          </a:p>
          <a:p>
            <a:pPr fontAlgn="auto">
              <a:spcBef>
                <a:spcPts val="250"/>
              </a:spcBef>
              <a:spcAft>
                <a:spcPts val="0"/>
              </a:spcAft>
              <a:defRPr/>
            </a:pPr>
            <a:r>
              <a:rPr lang="en-US" sz="1000" dirty="0" smtClean="0">
                <a:latin typeface="+mn-lt"/>
                <a:ea typeface="+mn-ea"/>
                <a:cs typeface="+mn-cs"/>
              </a:rPr>
              <a:t> 7</a:t>
            </a:r>
            <a:r>
              <a:rPr lang="en-US" sz="1000" dirty="0">
                <a:latin typeface="+mn-lt"/>
                <a:ea typeface="+mn-ea"/>
                <a:cs typeface="+mn-cs"/>
              </a:rPr>
              <a:t> </a:t>
            </a:r>
            <a:r>
              <a:rPr lang="en-US" sz="1000" dirty="0" smtClean="0">
                <a:latin typeface="+mn-lt"/>
                <a:ea typeface="+mn-ea"/>
                <a:cs typeface="+mn-cs"/>
              </a:rPr>
              <a:t>    Germany</a:t>
            </a:r>
            <a:r>
              <a:rPr lang="en-US" sz="1000" dirty="0">
                <a:latin typeface="+mn-lt"/>
                <a:ea typeface="+mn-ea"/>
                <a:cs typeface="+mn-cs"/>
              </a:rPr>
              <a:t>	</a:t>
            </a:r>
            <a:r>
              <a:rPr lang="en-US" sz="1000" dirty="0" smtClean="0">
                <a:latin typeface="+mn-lt"/>
                <a:ea typeface="+mn-ea"/>
                <a:cs typeface="+mn-cs"/>
              </a:rPr>
              <a:t>                 3.24</a:t>
            </a:r>
            <a:r>
              <a:rPr lang="en-US" sz="1000" dirty="0">
                <a:latin typeface="+mn-lt"/>
                <a:ea typeface="+mn-ea"/>
                <a:cs typeface="+mn-cs"/>
              </a:rPr>
              <a:t>%	2,212,062</a:t>
            </a:r>
          </a:p>
          <a:p>
            <a:pPr fontAlgn="auto">
              <a:spcBef>
                <a:spcPts val="250"/>
              </a:spcBef>
              <a:spcAft>
                <a:spcPts val="0"/>
              </a:spcAft>
              <a:defRPr/>
            </a:pPr>
            <a:r>
              <a:rPr lang="en-US" sz="1000" dirty="0" smtClean="0">
                <a:latin typeface="+mn-lt"/>
                <a:ea typeface="+mn-ea"/>
                <a:cs typeface="+mn-cs"/>
              </a:rPr>
              <a:t> 8</a:t>
            </a:r>
            <a:r>
              <a:rPr lang="en-US" sz="1000" dirty="0">
                <a:latin typeface="+mn-lt"/>
                <a:ea typeface="+mn-ea"/>
                <a:cs typeface="+mn-cs"/>
              </a:rPr>
              <a:t> </a:t>
            </a:r>
            <a:r>
              <a:rPr lang="en-US" sz="1000" dirty="0" smtClean="0">
                <a:latin typeface="+mn-lt"/>
                <a:ea typeface="+mn-ea"/>
                <a:cs typeface="+mn-cs"/>
              </a:rPr>
              <a:t>    United States                2.72</a:t>
            </a:r>
            <a:r>
              <a:rPr lang="en-US" sz="1000" dirty="0">
                <a:latin typeface="+mn-lt"/>
                <a:ea typeface="+mn-ea"/>
                <a:cs typeface="+mn-cs"/>
              </a:rPr>
              <a:t>%	6,768,264</a:t>
            </a:r>
          </a:p>
          <a:p>
            <a:pPr fontAlgn="auto">
              <a:spcBef>
                <a:spcPts val="250"/>
              </a:spcBef>
              <a:spcAft>
                <a:spcPts val="0"/>
              </a:spcAft>
              <a:defRPr/>
            </a:pPr>
            <a:r>
              <a:rPr lang="en-US" sz="1000" dirty="0" smtClean="0">
                <a:latin typeface="+mn-lt"/>
                <a:ea typeface="+mn-ea"/>
                <a:cs typeface="+mn-cs"/>
              </a:rPr>
              <a:t> 9</a:t>
            </a:r>
            <a:r>
              <a:rPr lang="en-US" sz="1000" dirty="0">
                <a:latin typeface="+mn-lt"/>
                <a:ea typeface="+mn-ea"/>
                <a:cs typeface="+mn-cs"/>
              </a:rPr>
              <a:t> </a:t>
            </a:r>
            <a:r>
              <a:rPr lang="en-US" sz="1000" dirty="0" smtClean="0">
                <a:latin typeface="+mn-lt"/>
                <a:ea typeface="+mn-ea"/>
                <a:cs typeface="+mn-cs"/>
              </a:rPr>
              <a:t>    Peru</a:t>
            </a:r>
            <a:r>
              <a:rPr lang="en-US" sz="1000" dirty="0">
                <a:latin typeface="+mn-lt"/>
                <a:ea typeface="+mn-ea"/>
                <a:cs typeface="+mn-cs"/>
              </a:rPr>
              <a:t>	</a:t>
            </a:r>
            <a:r>
              <a:rPr lang="en-US" sz="1000" dirty="0" smtClean="0">
                <a:latin typeface="+mn-lt"/>
                <a:ea typeface="+mn-ea"/>
                <a:cs typeface="+mn-cs"/>
              </a:rPr>
              <a:t>                 2.42</a:t>
            </a:r>
            <a:r>
              <a:rPr lang="en-US" sz="1000" dirty="0">
                <a:latin typeface="+mn-lt"/>
                <a:ea typeface="+mn-ea"/>
                <a:cs typeface="+mn-cs"/>
              </a:rPr>
              <a:t>%	   273,370</a:t>
            </a:r>
          </a:p>
          <a:p>
            <a:pPr fontAlgn="auto">
              <a:spcBef>
                <a:spcPts val="250"/>
              </a:spcBef>
              <a:spcAft>
                <a:spcPts val="0"/>
              </a:spcAft>
              <a:defRPr/>
            </a:pPr>
            <a:r>
              <a:rPr lang="en-US" sz="1000" dirty="0" smtClean="0">
                <a:latin typeface="+mn-lt"/>
                <a:ea typeface="+mn-ea"/>
                <a:cs typeface="+mn-cs"/>
              </a:rPr>
              <a:t>10    Czech Republic             2.12</a:t>
            </a:r>
            <a:r>
              <a:rPr lang="en-US" sz="1000" dirty="0">
                <a:latin typeface="+mn-lt"/>
                <a:ea typeface="+mn-ea"/>
                <a:cs typeface="+mn-cs"/>
              </a:rPr>
              <a:t>%	   157,203</a:t>
            </a:r>
          </a:p>
          <a:p>
            <a:pPr fontAlgn="auto">
              <a:spcBef>
                <a:spcPts val="250"/>
              </a:spcBef>
              <a:spcAft>
                <a:spcPts val="0"/>
              </a:spcAft>
              <a:defRPr/>
            </a:pPr>
            <a:r>
              <a:rPr lang="en-US" sz="1000" dirty="0" smtClean="0">
                <a:latin typeface="+mn-lt"/>
                <a:ea typeface="+mn-ea"/>
                <a:cs typeface="+mn-cs"/>
              </a:rPr>
              <a:t>11     Singapore</a:t>
            </a:r>
            <a:r>
              <a:rPr lang="en-US" sz="1000" dirty="0">
                <a:latin typeface="+mn-lt"/>
                <a:ea typeface="+mn-ea"/>
                <a:cs typeface="+mn-cs"/>
              </a:rPr>
              <a:t>	</a:t>
            </a:r>
            <a:r>
              <a:rPr lang="en-US" sz="1000" dirty="0" smtClean="0">
                <a:latin typeface="+mn-lt"/>
                <a:ea typeface="+mn-ea"/>
                <a:cs typeface="+mn-cs"/>
              </a:rPr>
              <a:t>                 1.58</a:t>
            </a:r>
            <a:r>
              <a:rPr lang="en-US" sz="1000" dirty="0">
                <a:latin typeface="+mn-lt"/>
                <a:ea typeface="+mn-ea"/>
                <a:cs typeface="+mn-cs"/>
              </a:rPr>
              <a:t>%	     54,060</a:t>
            </a:r>
          </a:p>
          <a:p>
            <a:pPr fontAlgn="auto">
              <a:spcBef>
                <a:spcPts val="250"/>
              </a:spcBef>
              <a:spcAft>
                <a:spcPts val="0"/>
              </a:spcAft>
              <a:defRPr/>
            </a:pPr>
            <a:r>
              <a:rPr lang="en-US" sz="1000" dirty="0" smtClean="0">
                <a:latin typeface="+mn-lt"/>
                <a:ea typeface="+mn-ea"/>
                <a:cs typeface="+mn-cs"/>
              </a:rPr>
              <a:t>12     Norway</a:t>
            </a:r>
            <a:r>
              <a:rPr lang="en-US" sz="1000" dirty="0">
                <a:latin typeface="+mn-lt"/>
                <a:ea typeface="+mn-ea"/>
                <a:cs typeface="+mn-cs"/>
              </a:rPr>
              <a:t>	</a:t>
            </a:r>
            <a:r>
              <a:rPr lang="en-US" sz="1000" dirty="0" smtClean="0">
                <a:latin typeface="+mn-lt"/>
                <a:ea typeface="+mn-ea"/>
                <a:cs typeface="+mn-cs"/>
              </a:rPr>
              <a:t>                 1.21</a:t>
            </a:r>
            <a:r>
              <a:rPr lang="en-US" sz="1000" dirty="0">
                <a:latin typeface="+mn-lt"/>
                <a:ea typeface="+mn-ea"/>
                <a:cs typeface="+mn-cs"/>
              </a:rPr>
              <a:t>%	     53,677</a:t>
            </a:r>
          </a:p>
          <a:p>
            <a:pPr fontAlgn="auto">
              <a:spcBef>
                <a:spcPts val="250"/>
              </a:spcBef>
              <a:spcAft>
                <a:spcPts val="0"/>
              </a:spcAft>
              <a:defRPr/>
            </a:pPr>
            <a:r>
              <a:rPr lang="en-US" sz="1000" dirty="0" smtClean="0">
                <a:latin typeface="+mn-lt"/>
                <a:ea typeface="+mn-ea"/>
                <a:cs typeface="+mn-cs"/>
              </a:rPr>
              <a:t>13     Slovenia</a:t>
            </a:r>
            <a:r>
              <a:rPr lang="en-US" sz="1000" dirty="0">
                <a:latin typeface="+mn-lt"/>
                <a:ea typeface="+mn-ea"/>
                <a:cs typeface="+mn-cs"/>
              </a:rPr>
              <a:t>	</a:t>
            </a:r>
            <a:r>
              <a:rPr lang="en-US" sz="1000" dirty="0" smtClean="0">
                <a:latin typeface="+mn-lt"/>
                <a:ea typeface="+mn-ea"/>
                <a:cs typeface="+mn-cs"/>
              </a:rPr>
              <a:t>                 0.92</a:t>
            </a:r>
            <a:r>
              <a:rPr lang="en-US" sz="1000" dirty="0">
                <a:latin typeface="+mn-lt"/>
                <a:ea typeface="+mn-ea"/>
                <a:cs typeface="+mn-cs"/>
              </a:rPr>
              <a:t>%	     13,230</a:t>
            </a:r>
          </a:p>
          <a:p>
            <a:pPr fontAlgn="auto">
              <a:spcBef>
                <a:spcPts val="250"/>
              </a:spcBef>
              <a:spcAft>
                <a:spcPts val="0"/>
              </a:spcAft>
              <a:defRPr/>
            </a:pPr>
            <a:r>
              <a:rPr lang="en-US" sz="1000" dirty="0" smtClean="0">
                <a:latin typeface="+mn-lt"/>
                <a:ea typeface="+mn-ea"/>
                <a:cs typeface="+mn-cs"/>
              </a:rPr>
              <a:t>14     China</a:t>
            </a:r>
            <a:r>
              <a:rPr lang="en-US" sz="1000" dirty="0">
                <a:latin typeface="+mn-lt"/>
                <a:ea typeface="+mn-ea"/>
                <a:cs typeface="+mn-cs"/>
              </a:rPr>
              <a:t>	</a:t>
            </a:r>
            <a:r>
              <a:rPr lang="en-US" sz="1000" dirty="0" smtClean="0">
                <a:latin typeface="+mn-lt"/>
                <a:ea typeface="+mn-ea"/>
                <a:cs typeface="+mn-cs"/>
              </a:rPr>
              <a:t>                 0.90</a:t>
            </a:r>
            <a:r>
              <a:rPr lang="en-US" sz="1000" dirty="0">
                <a:latin typeface="+mn-lt"/>
                <a:ea typeface="+mn-ea"/>
                <a:cs typeface="+mn-cs"/>
              </a:rPr>
              <a:t>%	4,651,953</a:t>
            </a:r>
          </a:p>
          <a:p>
            <a:pPr fontAlgn="auto">
              <a:spcBef>
                <a:spcPts val="250"/>
              </a:spcBef>
              <a:spcAft>
                <a:spcPts val="0"/>
              </a:spcAft>
              <a:defRPr/>
            </a:pPr>
            <a:r>
              <a:rPr lang="en-US" sz="1000" dirty="0" smtClean="0">
                <a:latin typeface="+mn-lt"/>
                <a:ea typeface="+mn-ea"/>
                <a:cs typeface="+mn-cs"/>
              </a:rPr>
              <a:t>15     Greece</a:t>
            </a:r>
            <a:r>
              <a:rPr lang="en-US" sz="1000" dirty="0">
                <a:latin typeface="+mn-lt"/>
                <a:ea typeface="+mn-ea"/>
                <a:cs typeface="+mn-cs"/>
              </a:rPr>
              <a:t>	</a:t>
            </a:r>
            <a:r>
              <a:rPr lang="en-US" sz="1000" dirty="0" smtClean="0">
                <a:latin typeface="+mn-lt"/>
                <a:ea typeface="+mn-ea"/>
                <a:cs typeface="+mn-cs"/>
              </a:rPr>
              <a:t>                 0.78</a:t>
            </a:r>
            <a:r>
              <a:rPr lang="en-US" sz="1000" dirty="0">
                <a:latin typeface="+mn-lt"/>
                <a:ea typeface="+mn-ea"/>
                <a:cs typeface="+mn-cs"/>
              </a:rPr>
              <a:t>%	     44,572</a:t>
            </a:r>
          </a:p>
          <a:p>
            <a:pPr fontAlgn="auto">
              <a:spcBef>
                <a:spcPts val="250"/>
              </a:spcBef>
              <a:spcAft>
                <a:spcPts val="0"/>
              </a:spcAft>
              <a:defRPr/>
            </a:pPr>
            <a:r>
              <a:rPr lang="en-US" sz="1000" dirty="0" smtClean="0">
                <a:latin typeface="+mn-lt"/>
                <a:ea typeface="+mn-ea"/>
                <a:cs typeface="+mn-cs"/>
              </a:rPr>
              <a:t>16     Portugal</a:t>
            </a:r>
            <a:r>
              <a:rPr lang="en-US" sz="1000" dirty="0">
                <a:latin typeface="+mn-lt"/>
                <a:ea typeface="+mn-ea"/>
                <a:cs typeface="+mn-cs"/>
              </a:rPr>
              <a:t>	</a:t>
            </a:r>
            <a:r>
              <a:rPr lang="en-US" sz="1000" dirty="0" smtClean="0">
                <a:latin typeface="+mn-lt"/>
                <a:ea typeface="+mn-ea"/>
                <a:cs typeface="+mn-cs"/>
              </a:rPr>
              <a:t>                 0.76</a:t>
            </a:r>
            <a:r>
              <a:rPr lang="en-US" sz="1000" dirty="0">
                <a:latin typeface="+mn-lt"/>
                <a:ea typeface="+mn-ea"/>
                <a:cs typeface="+mn-cs"/>
              </a:rPr>
              <a:t>%	     45,408</a:t>
            </a:r>
          </a:p>
          <a:p>
            <a:pPr fontAlgn="auto">
              <a:spcBef>
                <a:spcPts val="250"/>
              </a:spcBef>
              <a:spcAft>
                <a:spcPts val="0"/>
              </a:spcAft>
              <a:defRPr/>
            </a:pPr>
            <a:r>
              <a:rPr lang="en-US" sz="1000" dirty="0" smtClean="0">
                <a:latin typeface="+mn-lt"/>
                <a:ea typeface="+mn-ea"/>
                <a:cs typeface="+mn-cs"/>
              </a:rPr>
              <a:t>17     Taiwan</a:t>
            </a:r>
            <a:r>
              <a:rPr lang="en-US" sz="1000" dirty="0">
                <a:latin typeface="+mn-lt"/>
                <a:ea typeface="+mn-ea"/>
                <a:cs typeface="+mn-cs"/>
              </a:rPr>
              <a:t>	</a:t>
            </a:r>
            <a:r>
              <a:rPr lang="en-US" sz="1000" dirty="0" smtClean="0">
                <a:latin typeface="+mn-lt"/>
                <a:ea typeface="+mn-ea"/>
                <a:cs typeface="+mn-cs"/>
              </a:rPr>
              <a:t>                 0.72</a:t>
            </a:r>
            <a:r>
              <a:rPr lang="en-US" sz="1000" dirty="0">
                <a:latin typeface="+mn-lt"/>
                <a:ea typeface="+mn-ea"/>
                <a:cs typeface="+mn-cs"/>
              </a:rPr>
              <a:t>%	   120,180</a:t>
            </a:r>
          </a:p>
          <a:p>
            <a:pPr fontAlgn="auto">
              <a:spcBef>
                <a:spcPts val="250"/>
              </a:spcBef>
              <a:spcAft>
                <a:spcPts val="0"/>
              </a:spcAft>
              <a:defRPr/>
            </a:pPr>
            <a:r>
              <a:rPr lang="en-US" sz="1000" dirty="0" smtClean="0">
                <a:latin typeface="+mn-lt"/>
                <a:ea typeface="+mn-ea"/>
                <a:cs typeface="+mn-cs"/>
              </a:rPr>
              <a:t>18     Netherlands               0.70</a:t>
            </a:r>
            <a:r>
              <a:rPr lang="en-US" sz="1000" dirty="0">
                <a:latin typeface="+mn-lt"/>
                <a:ea typeface="+mn-ea"/>
                <a:cs typeface="+mn-cs"/>
              </a:rPr>
              <a:t>%	   109,425</a:t>
            </a:r>
          </a:p>
          <a:p>
            <a:pPr fontAlgn="auto">
              <a:spcBef>
                <a:spcPts val="250"/>
              </a:spcBef>
              <a:spcAft>
                <a:spcPts val="0"/>
              </a:spcAft>
              <a:defRPr/>
            </a:pPr>
            <a:r>
              <a:rPr lang="en-US" sz="1000" dirty="0" smtClean="0">
                <a:latin typeface="+mn-lt"/>
                <a:ea typeface="+mn-ea"/>
                <a:cs typeface="+mn-cs"/>
              </a:rPr>
              <a:t>19     Australia</a:t>
            </a:r>
            <a:r>
              <a:rPr lang="en-US" sz="1000" dirty="0">
                <a:latin typeface="+mn-lt"/>
                <a:ea typeface="+mn-ea"/>
                <a:cs typeface="+mn-cs"/>
              </a:rPr>
              <a:t>	</a:t>
            </a:r>
            <a:r>
              <a:rPr lang="en-US" sz="1000" dirty="0" smtClean="0">
                <a:latin typeface="+mn-lt"/>
                <a:ea typeface="+mn-ea"/>
                <a:cs typeface="+mn-cs"/>
              </a:rPr>
              <a:t>                 0.69</a:t>
            </a:r>
            <a:r>
              <a:rPr lang="en-US" sz="1000" dirty="0">
                <a:latin typeface="+mn-lt"/>
                <a:ea typeface="+mn-ea"/>
                <a:cs typeface="+mn-cs"/>
              </a:rPr>
              <a:t>%	   121,256</a:t>
            </a:r>
          </a:p>
          <a:p>
            <a:pPr fontAlgn="auto">
              <a:spcBef>
                <a:spcPts val="250"/>
              </a:spcBef>
              <a:spcAft>
                <a:spcPts val="0"/>
              </a:spcAft>
              <a:defRPr/>
            </a:pPr>
            <a:r>
              <a:rPr lang="en-US" sz="1000" dirty="0" smtClean="0">
                <a:latin typeface="+mn-lt"/>
                <a:ea typeface="+mn-ea"/>
                <a:cs typeface="+mn-cs"/>
              </a:rPr>
              <a:t>20     Slovakia</a:t>
            </a:r>
            <a:r>
              <a:rPr lang="en-US" sz="1000" dirty="0">
                <a:latin typeface="+mn-lt"/>
                <a:ea typeface="+mn-ea"/>
                <a:cs typeface="+mn-cs"/>
              </a:rPr>
              <a:t>	</a:t>
            </a:r>
            <a:r>
              <a:rPr lang="en-US" sz="1000" dirty="0" smtClean="0">
                <a:latin typeface="+mn-lt"/>
                <a:ea typeface="+mn-ea"/>
                <a:cs typeface="+mn-cs"/>
              </a:rPr>
              <a:t>                 </a:t>
            </a:r>
            <a:r>
              <a:rPr lang="en-US" sz="1000" dirty="0">
                <a:latin typeface="+mn-lt"/>
                <a:ea typeface="+mn-ea"/>
                <a:cs typeface="+mn-cs"/>
              </a:rPr>
              <a:t>0.52%	     21,169</a:t>
            </a:r>
          </a:p>
        </p:txBody>
      </p:sp>
      <p:sp>
        <p:nvSpPr>
          <p:cNvPr id="5" name="Freeform 4"/>
          <p:cNvSpPr/>
          <p:nvPr/>
        </p:nvSpPr>
        <p:spPr>
          <a:xfrm>
            <a:off x="3080320" y="2348880"/>
            <a:ext cx="1546225" cy="1273175"/>
          </a:xfrm>
          <a:custGeom>
            <a:avLst/>
            <a:gdLst>
              <a:gd name="connsiteX0" fmla="*/ 0 w 1546020"/>
              <a:gd name="connsiteY0" fmla="*/ 1273509 h 1273509"/>
              <a:gd name="connsiteX1" fmla="*/ 536374 w 1546020"/>
              <a:gd name="connsiteY1" fmla="*/ 902753 h 1273509"/>
              <a:gd name="connsiteX2" fmla="*/ 1435590 w 1546020"/>
              <a:gd name="connsiteY2" fmla="*/ 74468 h 1273509"/>
              <a:gd name="connsiteX3" fmla="*/ 1404039 w 1546020"/>
              <a:gd name="connsiteY3" fmla="*/ 35026 h 1273509"/>
              <a:gd name="connsiteX4" fmla="*/ 1546020 w 1546020"/>
              <a:gd name="connsiteY4" fmla="*/ 35026 h 1273509"/>
              <a:gd name="connsiteX5" fmla="*/ 1475029 w 1546020"/>
              <a:gd name="connsiteY5" fmla="*/ 145464 h 127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6020" h="1273509">
                <a:moveTo>
                  <a:pt x="0" y="1273509"/>
                </a:moveTo>
                <a:cubicBezTo>
                  <a:pt x="148554" y="1188051"/>
                  <a:pt x="297109" y="1102593"/>
                  <a:pt x="536374" y="902753"/>
                </a:cubicBezTo>
                <a:cubicBezTo>
                  <a:pt x="775639" y="702913"/>
                  <a:pt x="1290979" y="219089"/>
                  <a:pt x="1435590" y="74468"/>
                </a:cubicBezTo>
                <a:cubicBezTo>
                  <a:pt x="1580201" y="-70153"/>
                  <a:pt x="1385634" y="41600"/>
                  <a:pt x="1404039" y="35026"/>
                </a:cubicBezTo>
                <a:cubicBezTo>
                  <a:pt x="1422444" y="28452"/>
                  <a:pt x="1534188" y="16620"/>
                  <a:pt x="1546020" y="35026"/>
                </a:cubicBezTo>
                <a:lnTo>
                  <a:pt x="1475029" y="145464"/>
                </a:ln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8" name="Freeform 7"/>
          <p:cNvSpPr/>
          <p:nvPr/>
        </p:nvSpPr>
        <p:spPr>
          <a:xfrm>
            <a:off x="3040633" y="3298205"/>
            <a:ext cx="1603375" cy="1411288"/>
          </a:xfrm>
          <a:custGeom>
            <a:avLst/>
            <a:gdLst>
              <a:gd name="connsiteX0" fmla="*/ 55215 w 1666040"/>
              <a:gd name="connsiteY0" fmla="*/ 1428427 h 1492188"/>
              <a:gd name="connsiteX1" fmla="*/ 110430 w 1666040"/>
              <a:gd name="connsiteY1" fmla="*/ 1428427 h 1492188"/>
              <a:gd name="connsiteX2" fmla="*/ 1049085 w 1666040"/>
              <a:gd name="connsiteY2" fmla="*/ 765799 h 1492188"/>
              <a:gd name="connsiteX3" fmla="*/ 1624899 w 1666040"/>
              <a:gd name="connsiteY3" fmla="*/ 47953 h 1492188"/>
              <a:gd name="connsiteX4" fmla="*/ 1498693 w 1666040"/>
              <a:gd name="connsiteY4" fmla="*/ 63730 h 1492188"/>
              <a:gd name="connsiteX5" fmla="*/ 1656450 w 1666040"/>
              <a:gd name="connsiteY5" fmla="*/ 40064 h 1492188"/>
              <a:gd name="connsiteX6" fmla="*/ 1648562 w 1666040"/>
              <a:gd name="connsiteY6" fmla="*/ 174168 h 149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040" h="1492188">
                <a:moveTo>
                  <a:pt x="55215" y="1428427"/>
                </a:moveTo>
                <a:cubicBezTo>
                  <a:pt x="0" y="1483646"/>
                  <a:pt x="-55215" y="1538865"/>
                  <a:pt x="110430" y="1428427"/>
                </a:cubicBezTo>
                <a:cubicBezTo>
                  <a:pt x="276075" y="1317989"/>
                  <a:pt x="796674" y="995878"/>
                  <a:pt x="1049085" y="765799"/>
                </a:cubicBezTo>
                <a:cubicBezTo>
                  <a:pt x="1301497" y="535720"/>
                  <a:pt x="1549964" y="164964"/>
                  <a:pt x="1624899" y="47953"/>
                </a:cubicBezTo>
                <a:cubicBezTo>
                  <a:pt x="1699834" y="-69059"/>
                  <a:pt x="1493435" y="65045"/>
                  <a:pt x="1498693" y="63730"/>
                </a:cubicBezTo>
                <a:cubicBezTo>
                  <a:pt x="1503951" y="62415"/>
                  <a:pt x="1631472" y="21658"/>
                  <a:pt x="1656450" y="40064"/>
                </a:cubicBezTo>
                <a:cubicBezTo>
                  <a:pt x="1681428" y="58470"/>
                  <a:pt x="1649877" y="150503"/>
                  <a:pt x="1648562" y="174168"/>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6" name="Freeform 5"/>
          <p:cNvSpPr/>
          <p:nvPr/>
        </p:nvSpPr>
        <p:spPr>
          <a:xfrm>
            <a:off x="278038" y="3382288"/>
            <a:ext cx="3080834" cy="571066"/>
          </a:xfrm>
          <a:custGeom>
            <a:avLst/>
            <a:gdLst>
              <a:gd name="connsiteX0" fmla="*/ 2908507 w 3080834"/>
              <a:gd name="connsiteY0" fmla="*/ 346894 h 571066"/>
              <a:gd name="connsiteX1" fmla="*/ 333871 w 3080834"/>
              <a:gd name="connsiteY1" fmla="*/ 530 h 571066"/>
              <a:gd name="connsiteX2" fmla="*/ 149144 w 3080834"/>
              <a:gd name="connsiteY2" fmla="*/ 416167 h 571066"/>
              <a:gd name="connsiteX3" fmla="*/ 1419144 w 3080834"/>
              <a:gd name="connsiteY3" fmla="*/ 531621 h 571066"/>
              <a:gd name="connsiteX4" fmla="*/ 2966235 w 3080834"/>
              <a:gd name="connsiteY4" fmla="*/ 554712 h 571066"/>
              <a:gd name="connsiteX5" fmla="*/ 2966235 w 3080834"/>
              <a:gd name="connsiteY5" fmla="*/ 300712 h 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0834" h="571066">
                <a:moveTo>
                  <a:pt x="2908507" y="346894"/>
                </a:moveTo>
                <a:cubicBezTo>
                  <a:pt x="1851136" y="167939"/>
                  <a:pt x="793765" y="-11015"/>
                  <a:pt x="333871" y="530"/>
                </a:cubicBezTo>
                <a:cubicBezTo>
                  <a:pt x="-126023" y="12075"/>
                  <a:pt x="-31735" y="327652"/>
                  <a:pt x="149144" y="416167"/>
                </a:cubicBezTo>
                <a:cubicBezTo>
                  <a:pt x="330023" y="504682"/>
                  <a:pt x="949629" y="508530"/>
                  <a:pt x="1419144" y="531621"/>
                </a:cubicBezTo>
                <a:cubicBezTo>
                  <a:pt x="1888659" y="554712"/>
                  <a:pt x="2708386" y="593197"/>
                  <a:pt x="2966235" y="554712"/>
                </a:cubicBezTo>
                <a:cubicBezTo>
                  <a:pt x="3224084" y="516227"/>
                  <a:pt x="2966235" y="300712"/>
                  <a:pt x="2966235" y="30071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209694" y="4615486"/>
            <a:ext cx="3099163" cy="395180"/>
          </a:xfrm>
          <a:custGeom>
            <a:avLst/>
            <a:gdLst>
              <a:gd name="connsiteX0" fmla="*/ 1406670 w 3099163"/>
              <a:gd name="connsiteY0" fmla="*/ 25787 h 395180"/>
              <a:gd name="connsiteX1" fmla="*/ 159761 w 3099163"/>
              <a:gd name="connsiteY1" fmla="*/ 37332 h 395180"/>
              <a:gd name="connsiteX2" fmla="*/ 321397 w 3099163"/>
              <a:gd name="connsiteY2" fmla="*/ 383696 h 395180"/>
              <a:gd name="connsiteX3" fmla="*/ 2919124 w 3099163"/>
              <a:gd name="connsiteY3" fmla="*/ 291332 h 395180"/>
              <a:gd name="connsiteX4" fmla="*/ 2642033 w 3099163"/>
              <a:gd name="connsiteY4" fmla="*/ 83514 h 395180"/>
              <a:gd name="connsiteX5" fmla="*/ 760124 w 3099163"/>
              <a:gd name="connsiteY5" fmla="*/ 83514 h 39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9163" h="395180">
                <a:moveTo>
                  <a:pt x="1406670" y="25787"/>
                </a:moveTo>
                <a:cubicBezTo>
                  <a:pt x="873655" y="1734"/>
                  <a:pt x="340640" y="-22319"/>
                  <a:pt x="159761" y="37332"/>
                </a:cubicBezTo>
                <a:cubicBezTo>
                  <a:pt x="-21118" y="96983"/>
                  <a:pt x="-138497" y="341363"/>
                  <a:pt x="321397" y="383696"/>
                </a:cubicBezTo>
                <a:cubicBezTo>
                  <a:pt x="781291" y="426029"/>
                  <a:pt x="2532351" y="341362"/>
                  <a:pt x="2919124" y="291332"/>
                </a:cubicBezTo>
                <a:cubicBezTo>
                  <a:pt x="3305897" y="241302"/>
                  <a:pt x="3001866" y="118150"/>
                  <a:pt x="2642033" y="83514"/>
                </a:cubicBezTo>
                <a:cubicBezTo>
                  <a:pt x="2282200" y="48878"/>
                  <a:pt x="760124" y="83514"/>
                  <a:pt x="760124" y="8351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1969194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normAutofit fontScale="90000"/>
          </a:bodyPr>
          <a:lstStyle/>
          <a:p>
            <a:pPr eaLnBrk="1" hangingPunct="1"/>
            <a:r>
              <a:rPr lang="en-US" dirty="0">
                <a:latin typeface="Calibri" charset="0"/>
              </a:rPr>
              <a:t>Nationally, who’s </a:t>
            </a:r>
            <a:r>
              <a:rPr lang="en-US" dirty="0" smtClean="0">
                <a:latin typeface="Calibri" charset="0"/>
              </a:rPr>
              <a:t>been active in deploying </a:t>
            </a:r>
            <a:r>
              <a:rPr lang="en-US" dirty="0">
                <a:latin typeface="Calibri" charset="0"/>
              </a:rPr>
              <a:t>IPv6 over the past year?</a:t>
            </a:r>
          </a:p>
        </p:txBody>
      </p:sp>
      <p:sp>
        <p:nvSpPr>
          <p:cNvPr id="3" name="Content Placeholder 2"/>
          <p:cNvSpPr>
            <a:spLocks noGrp="1"/>
          </p:cNvSpPr>
          <p:nvPr>
            <p:ph idx="1"/>
          </p:nvPr>
        </p:nvSpPr>
        <p:spPr>
          <a:xfrm>
            <a:off x="1115616" y="1600200"/>
            <a:ext cx="6786562" cy="4525963"/>
          </a:xfrm>
        </p:spPr>
        <p:txBody>
          <a:bodyPr rtlCol="0">
            <a:normAutofit fontScale="40000" lnSpcReduction="20000"/>
          </a:bodyPr>
          <a:lstStyle/>
          <a:p>
            <a:pPr marL="0" indent="0" eaLnBrk="1" fontAlgn="auto" hangingPunct="1">
              <a:spcBef>
                <a:spcPts val="200"/>
              </a:spcBef>
              <a:spcAft>
                <a:spcPts val="0"/>
              </a:spcAft>
              <a:buFont typeface="Arial"/>
              <a:buNone/>
              <a:defRPr/>
            </a:pPr>
            <a:r>
              <a:rPr lang="en-US" b="1" dirty="0">
                <a:ea typeface="+mn-ea"/>
                <a:cs typeface="+mn-cs"/>
              </a:rPr>
              <a:t>2013  </a:t>
            </a:r>
          </a:p>
          <a:p>
            <a:pPr marL="0" indent="0" eaLnBrk="1" fontAlgn="auto" hangingPunct="1">
              <a:spcBef>
                <a:spcPts val="200"/>
              </a:spcBef>
              <a:spcAft>
                <a:spcPts val="0"/>
              </a:spcAft>
              <a:buFont typeface="Arial"/>
              <a:buNone/>
              <a:defRPr/>
            </a:pPr>
            <a:r>
              <a:rPr lang="en-US" b="1" dirty="0">
                <a:ea typeface="+mn-ea"/>
                <a:cs typeface="+mn-cs"/>
              </a:rPr>
              <a:t>Rank</a:t>
            </a:r>
            <a:r>
              <a:rPr lang="en-US" dirty="0">
                <a:ea typeface="+mn-ea"/>
                <a:cs typeface="+mn-cs"/>
              </a:rPr>
              <a:t>	</a:t>
            </a:r>
            <a:r>
              <a:rPr lang="en-US" b="1" dirty="0">
                <a:ea typeface="+mn-ea"/>
                <a:cs typeface="+mn-cs"/>
              </a:rPr>
              <a:t>Economy</a:t>
            </a:r>
            <a:r>
              <a:rPr lang="en-US" dirty="0">
                <a:ea typeface="+mn-ea"/>
                <a:cs typeface="+mn-cs"/>
              </a:rPr>
              <a:t>	</a:t>
            </a:r>
            <a:r>
              <a:rPr lang="en-US" dirty="0" smtClean="0">
                <a:ea typeface="+mn-ea"/>
                <a:cs typeface="+mn-cs"/>
              </a:rPr>
              <a:t>	</a:t>
            </a:r>
            <a:r>
              <a:rPr lang="en-US" b="1" dirty="0" smtClean="0">
                <a:ea typeface="+mn-ea"/>
                <a:cs typeface="+mn-cs"/>
              </a:rPr>
              <a:t>Diff </a:t>
            </a:r>
            <a:r>
              <a:rPr lang="en-US" b="1" dirty="0">
                <a:ea typeface="+mn-ea"/>
                <a:cs typeface="+mn-cs"/>
              </a:rPr>
              <a:t>(%)</a:t>
            </a:r>
            <a:r>
              <a:rPr lang="en-US" dirty="0">
                <a:ea typeface="+mn-ea"/>
                <a:cs typeface="+mn-cs"/>
              </a:rPr>
              <a:t>	</a:t>
            </a:r>
            <a:r>
              <a:rPr lang="en-US" b="1" dirty="0">
                <a:ea typeface="+mn-ea"/>
                <a:cs typeface="+mn-cs"/>
              </a:rPr>
              <a:t>    </a:t>
            </a:r>
            <a:r>
              <a:rPr lang="en-US" b="1" dirty="0" smtClean="0">
                <a:ea typeface="+mn-ea"/>
                <a:cs typeface="+mn-cs"/>
              </a:rPr>
              <a:t>     Diff IPv6 User </a:t>
            </a:r>
            <a:r>
              <a:rPr lang="en-US" b="1" dirty="0">
                <a:ea typeface="+mn-ea"/>
                <a:cs typeface="+mn-cs"/>
              </a:rPr>
              <a:t>Count</a:t>
            </a:r>
            <a:r>
              <a:rPr lang="en-US" dirty="0">
                <a:ea typeface="+mn-ea"/>
                <a:cs typeface="+mn-cs"/>
              </a:rPr>
              <a:t>	</a:t>
            </a:r>
          </a:p>
          <a:p>
            <a:pPr marL="0" indent="0" eaLnBrk="1" fontAlgn="auto" hangingPunct="1">
              <a:spcBef>
                <a:spcPts val="200"/>
              </a:spcBef>
              <a:spcAft>
                <a:spcPts val="0"/>
              </a:spcAft>
              <a:buFont typeface="Arial"/>
              <a:buNone/>
              <a:defRPr/>
            </a:pPr>
            <a:r>
              <a:rPr lang="de-DE" dirty="0">
                <a:ea typeface="+mn-ea"/>
                <a:cs typeface="+mn-cs"/>
              </a:rPr>
              <a:t>1	</a:t>
            </a:r>
            <a:r>
              <a:rPr lang="de-DE" dirty="0" err="1">
                <a:ea typeface="+mn-ea"/>
                <a:cs typeface="+mn-cs"/>
              </a:rPr>
              <a:t>Switzerland</a:t>
            </a:r>
            <a:r>
              <a:rPr lang="de-DE" dirty="0">
                <a:ea typeface="+mn-ea"/>
                <a:cs typeface="+mn-cs"/>
              </a:rPr>
              <a:t>	</a:t>
            </a:r>
            <a:r>
              <a:rPr lang="de-DE" dirty="0" smtClean="0">
                <a:ea typeface="+mn-ea"/>
                <a:cs typeface="+mn-cs"/>
              </a:rPr>
              <a:t>	+</a:t>
            </a:r>
            <a:r>
              <a:rPr lang="de-DE" dirty="0">
                <a:ea typeface="+mn-ea"/>
                <a:cs typeface="+mn-cs"/>
              </a:rPr>
              <a:t>9.92%	</a:t>
            </a:r>
            <a:r>
              <a:rPr lang="de-DE" dirty="0" smtClean="0">
                <a:ea typeface="+mn-ea"/>
                <a:cs typeface="+mn-cs"/>
              </a:rPr>
              <a:t>	+  649,202</a:t>
            </a:r>
            <a:r>
              <a:rPr lang="de-DE" dirty="0">
                <a:ea typeface="+mn-ea"/>
                <a:cs typeface="+mn-cs"/>
              </a:rPr>
              <a:t>	</a:t>
            </a:r>
          </a:p>
          <a:p>
            <a:pPr marL="0" indent="0" eaLnBrk="1" fontAlgn="auto" hangingPunct="1">
              <a:spcBef>
                <a:spcPts val="200"/>
              </a:spcBef>
              <a:spcAft>
                <a:spcPts val="0"/>
              </a:spcAft>
              <a:buFont typeface="Arial"/>
              <a:buNone/>
              <a:defRPr/>
            </a:pPr>
            <a:r>
              <a:rPr lang="fr-FR" dirty="0">
                <a:ea typeface="+mn-ea"/>
                <a:cs typeface="+mn-cs"/>
              </a:rPr>
              <a:t>2	Luxembourg	</a:t>
            </a:r>
            <a:r>
              <a:rPr lang="fr-FR" dirty="0" smtClean="0">
                <a:ea typeface="+mn-ea"/>
                <a:cs typeface="+mn-cs"/>
              </a:rPr>
              <a:t>	+</a:t>
            </a:r>
            <a:r>
              <a:rPr lang="fr-FR" dirty="0">
                <a:ea typeface="+mn-ea"/>
                <a:cs typeface="+mn-cs"/>
              </a:rPr>
              <a:t>4.37%	</a:t>
            </a:r>
            <a:r>
              <a:rPr lang="fr-FR" dirty="0" smtClean="0">
                <a:ea typeface="+mn-ea"/>
                <a:cs typeface="+mn-cs"/>
              </a:rPr>
              <a:t>	+     20,486</a:t>
            </a:r>
            <a:r>
              <a:rPr lang="fr-FR" dirty="0">
                <a:ea typeface="+mn-ea"/>
                <a:cs typeface="+mn-cs"/>
              </a:rPr>
              <a:t>	</a:t>
            </a:r>
          </a:p>
          <a:p>
            <a:pPr marL="0" indent="0" eaLnBrk="1" fontAlgn="auto" hangingPunct="1">
              <a:spcBef>
                <a:spcPts val="200"/>
              </a:spcBef>
              <a:spcAft>
                <a:spcPts val="0"/>
              </a:spcAft>
              <a:buFont typeface="Arial"/>
              <a:buNone/>
              <a:defRPr/>
            </a:pPr>
            <a:r>
              <a:rPr lang="it-IT" dirty="0">
                <a:ea typeface="+mn-ea"/>
                <a:cs typeface="+mn-cs"/>
              </a:rPr>
              <a:t>3	</a:t>
            </a:r>
            <a:r>
              <a:rPr lang="it-IT" dirty="0" err="1">
                <a:ea typeface="+mn-ea"/>
                <a:cs typeface="+mn-cs"/>
              </a:rPr>
              <a:t>Belgium</a:t>
            </a:r>
            <a:r>
              <a:rPr lang="it-IT" dirty="0">
                <a:ea typeface="+mn-ea"/>
                <a:cs typeface="+mn-cs"/>
              </a:rPr>
              <a:t>	</a:t>
            </a:r>
            <a:r>
              <a:rPr lang="it-IT" dirty="0" smtClean="0">
                <a:ea typeface="+mn-ea"/>
                <a:cs typeface="+mn-cs"/>
              </a:rPr>
              <a:t>	+</a:t>
            </a:r>
            <a:r>
              <a:rPr lang="it-IT" dirty="0">
                <a:ea typeface="+mn-ea"/>
                <a:cs typeface="+mn-cs"/>
              </a:rPr>
              <a:t>4.07%	</a:t>
            </a:r>
            <a:r>
              <a:rPr lang="it-IT" dirty="0" smtClean="0">
                <a:ea typeface="+mn-ea"/>
                <a:cs typeface="+mn-cs"/>
              </a:rPr>
              <a:t>	+   331,153</a:t>
            </a:r>
            <a:r>
              <a:rPr lang="it-IT" dirty="0">
                <a:ea typeface="+mn-ea"/>
                <a:cs typeface="+mn-cs"/>
              </a:rPr>
              <a:t>	</a:t>
            </a:r>
          </a:p>
          <a:p>
            <a:pPr marL="0" indent="0" eaLnBrk="1" fontAlgn="auto" hangingPunct="1">
              <a:spcBef>
                <a:spcPts val="200"/>
              </a:spcBef>
              <a:spcAft>
                <a:spcPts val="0"/>
              </a:spcAft>
              <a:buFont typeface="Arial"/>
              <a:buNone/>
              <a:defRPr/>
            </a:pPr>
            <a:r>
              <a:rPr lang="it-IT" dirty="0">
                <a:ea typeface="+mn-ea"/>
                <a:cs typeface="+mn-cs"/>
              </a:rPr>
              <a:t>4	Romania	</a:t>
            </a:r>
            <a:r>
              <a:rPr lang="it-IT" dirty="0" smtClean="0">
                <a:ea typeface="+mn-ea"/>
                <a:cs typeface="+mn-cs"/>
              </a:rPr>
              <a:t>	+</a:t>
            </a:r>
            <a:r>
              <a:rPr lang="it-IT" dirty="0">
                <a:ea typeface="+mn-ea"/>
                <a:cs typeface="+mn-cs"/>
              </a:rPr>
              <a:t>3.44%	</a:t>
            </a:r>
            <a:r>
              <a:rPr lang="it-IT" dirty="0" smtClean="0">
                <a:ea typeface="+mn-ea"/>
                <a:cs typeface="+mn-cs"/>
              </a:rPr>
              <a:t>	+   411,848</a:t>
            </a:r>
            <a:r>
              <a:rPr lang="it-IT"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5	Germany	</a:t>
            </a:r>
            <a:r>
              <a:rPr lang="en-US" dirty="0" smtClean="0">
                <a:ea typeface="+mn-ea"/>
                <a:cs typeface="+mn-cs"/>
              </a:rPr>
              <a:t>	+</a:t>
            </a:r>
            <a:r>
              <a:rPr lang="en-US" dirty="0">
                <a:ea typeface="+mn-ea"/>
                <a:cs typeface="+mn-cs"/>
              </a:rPr>
              <a:t>2.92%	</a:t>
            </a:r>
            <a:r>
              <a:rPr lang="en-US" dirty="0" smtClean="0">
                <a:ea typeface="+mn-ea"/>
                <a:cs typeface="+mn-cs"/>
              </a:rPr>
              <a:t>	+</a:t>
            </a:r>
            <a:r>
              <a:rPr lang="en-US" dirty="0">
                <a:ea typeface="+mn-ea"/>
                <a:cs typeface="+mn-cs"/>
              </a:rPr>
              <a:t>1,994,568	</a:t>
            </a:r>
          </a:p>
          <a:p>
            <a:pPr marL="0" indent="0" eaLnBrk="1" fontAlgn="auto" hangingPunct="1">
              <a:spcBef>
                <a:spcPts val="200"/>
              </a:spcBef>
              <a:spcAft>
                <a:spcPts val="0"/>
              </a:spcAft>
              <a:buFont typeface="Arial"/>
              <a:buNone/>
              <a:defRPr/>
            </a:pPr>
            <a:r>
              <a:rPr lang="en-US" dirty="0">
                <a:ea typeface="+mn-ea"/>
                <a:cs typeface="+mn-cs"/>
              </a:rPr>
              <a:t>6	Peru	</a:t>
            </a:r>
            <a:r>
              <a:rPr lang="en-US" dirty="0" smtClean="0">
                <a:ea typeface="+mn-ea"/>
                <a:cs typeface="+mn-cs"/>
              </a:rPr>
              <a:t>		+</a:t>
            </a:r>
            <a:r>
              <a:rPr lang="en-US" dirty="0">
                <a:ea typeface="+mn-ea"/>
                <a:cs typeface="+mn-cs"/>
              </a:rPr>
              <a:t>2.41%	</a:t>
            </a:r>
            <a:r>
              <a:rPr lang="en-US" dirty="0" smtClean="0">
                <a:ea typeface="+mn-ea"/>
                <a:cs typeface="+mn-cs"/>
              </a:rPr>
              <a:t>	+   272,327</a:t>
            </a:r>
            <a:r>
              <a:rPr lang="en-US"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7	Japan	</a:t>
            </a:r>
            <a:r>
              <a:rPr lang="en-US" dirty="0" smtClean="0">
                <a:ea typeface="+mn-ea"/>
                <a:cs typeface="+mn-cs"/>
              </a:rPr>
              <a:t>		+</a:t>
            </a:r>
            <a:r>
              <a:rPr lang="en-US" dirty="0">
                <a:ea typeface="+mn-ea"/>
                <a:cs typeface="+mn-cs"/>
              </a:rPr>
              <a:t>2.38%	</a:t>
            </a:r>
            <a:r>
              <a:rPr lang="en-US" dirty="0" smtClean="0">
                <a:ea typeface="+mn-ea"/>
                <a:cs typeface="+mn-cs"/>
              </a:rPr>
              <a:t>	+</a:t>
            </a:r>
            <a:r>
              <a:rPr lang="en-US" dirty="0">
                <a:ea typeface="+mn-ea"/>
                <a:cs typeface="+mn-cs"/>
              </a:rPr>
              <a:t>2,370,677	</a:t>
            </a:r>
          </a:p>
          <a:p>
            <a:pPr marL="0" indent="0" eaLnBrk="1" fontAlgn="auto" hangingPunct="1">
              <a:spcBef>
                <a:spcPts val="200"/>
              </a:spcBef>
              <a:spcAft>
                <a:spcPts val="0"/>
              </a:spcAft>
              <a:buFont typeface="Arial"/>
              <a:buNone/>
              <a:defRPr/>
            </a:pPr>
            <a:r>
              <a:rPr lang="en-US" dirty="0">
                <a:ea typeface="+mn-ea"/>
                <a:cs typeface="+mn-cs"/>
              </a:rPr>
              <a:t>8	United </a:t>
            </a:r>
            <a:r>
              <a:rPr lang="en-US" dirty="0" smtClean="0">
                <a:ea typeface="+mn-ea"/>
                <a:cs typeface="+mn-cs"/>
              </a:rPr>
              <a:t>States		+</a:t>
            </a:r>
            <a:r>
              <a:rPr lang="en-US" dirty="0">
                <a:ea typeface="+mn-ea"/>
                <a:cs typeface="+mn-cs"/>
              </a:rPr>
              <a:t>1.71%	</a:t>
            </a:r>
            <a:r>
              <a:rPr lang="en-US" dirty="0" smtClean="0">
                <a:ea typeface="+mn-ea"/>
                <a:cs typeface="+mn-cs"/>
              </a:rPr>
              <a:t>	+</a:t>
            </a:r>
            <a:r>
              <a:rPr lang="en-US" dirty="0">
                <a:ea typeface="+mn-ea"/>
                <a:cs typeface="+mn-cs"/>
              </a:rPr>
              <a:t>4,267,580	</a:t>
            </a:r>
          </a:p>
          <a:p>
            <a:pPr marL="0" indent="0" eaLnBrk="1" fontAlgn="auto" hangingPunct="1">
              <a:spcBef>
                <a:spcPts val="200"/>
              </a:spcBef>
              <a:spcAft>
                <a:spcPts val="0"/>
              </a:spcAft>
              <a:buFont typeface="Arial"/>
              <a:buNone/>
              <a:defRPr/>
            </a:pPr>
            <a:r>
              <a:rPr lang="pl-PL" dirty="0">
                <a:ea typeface="+mn-ea"/>
                <a:cs typeface="+mn-cs"/>
              </a:rPr>
              <a:t>9	Czech Republic	+1.57%	</a:t>
            </a:r>
            <a:r>
              <a:rPr lang="pl-PL" dirty="0" smtClean="0">
                <a:ea typeface="+mn-ea"/>
                <a:cs typeface="+mn-cs"/>
              </a:rPr>
              <a:t>	+   117,509</a:t>
            </a:r>
            <a:r>
              <a:rPr lang="pl-PL" dirty="0">
                <a:ea typeface="+mn-ea"/>
                <a:cs typeface="+mn-cs"/>
              </a:rPr>
              <a:t>	</a:t>
            </a:r>
          </a:p>
          <a:p>
            <a:pPr marL="0" indent="0" eaLnBrk="1" fontAlgn="auto" hangingPunct="1">
              <a:spcBef>
                <a:spcPts val="200"/>
              </a:spcBef>
              <a:spcAft>
                <a:spcPts val="0"/>
              </a:spcAft>
              <a:buFont typeface="Arial"/>
              <a:buNone/>
              <a:defRPr/>
            </a:pPr>
            <a:r>
              <a:rPr lang="is-IS" dirty="0">
                <a:ea typeface="+mn-ea"/>
                <a:cs typeface="+mn-cs"/>
              </a:rPr>
              <a:t>10	Singapore	</a:t>
            </a:r>
            <a:r>
              <a:rPr lang="is-IS" dirty="0" smtClean="0">
                <a:ea typeface="+mn-ea"/>
                <a:cs typeface="+mn-cs"/>
              </a:rPr>
              <a:t>	+</a:t>
            </a:r>
            <a:r>
              <a:rPr lang="is-IS" dirty="0">
                <a:ea typeface="+mn-ea"/>
                <a:cs typeface="+mn-cs"/>
              </a:rPr>
              <a:t>1.43%	</a:t>
            </a:r>
            <a:r>
              <a:rPr lang="is-IS" dirty="0" smtClean="0">
                <a:ea typeface="+mn-ea"/>
                <a:cs typeface="+mn-cs"/>
              </a:rPr>
              <a:t>	+     48,524</a:t>
            </a:r>
            <a:r>
              <a:rPr lang="is-IS" dirty="0">
                <a:ea typeface="+mn-ea"/>
                <a:cs typeface="+mn-cs"/>
              </a:rPr>
              <a:t>	</a:t>
            </a:r>
          </a:p>
          <a:p>
            <a:pPr marL="0" indent="0" eaLnBrk="1" fontAlgn="auto" hangingPunct="1">
              <a:spcBef>
                <a:spcPts val="200"/>
              </a:spcBef>
              <a:spcAft>
                <a:spcPts val="0"/>
              </a:spcAft>
              <a:buFont typeface="Arial"/>
              <a:buNone/>
              <a:defRPr/>
            </a:pPr>
            <a:r>
              <a:rPr lang="is-IS" dirty="0">
                <a:ea typeface="+mn-ea"/>
                <a:cs typeface="+mn-cs"/>
              </a:rPr>
              <a:t>11	France	</a:t>
            </a:r>
            <a:r>
              <a:rPr lang="is-IS" dirty="0" smtClean="0">
                <a:ea typeface="+mn-ea"/>
                <a:cs typeface="+mn-cs"/>
              </a:rPr>
              <a:t>		+</a:t>
            </a:r>
            <a:r>
              <a:rPr lang="is-IS" dirty="0">
                <a:ea typeface="+mn-ea"/>
                <a:cs typeface="+mn-cs"/>
              </a:rPr>
              <a:t>1.43%	</a:t>
            </a:r>
            <a:r>
              <a:rPr lang="is-IS" dirty="0" smtClean="0">
                <a:ea typeface="+mn-ea"/>
                <a:cs typeface="+mn-cs"/>
              </a:rPr>
              <a:t>	+    810,545</a:t>
            </a:r>
            <a:r>
              <a:rPr lang="is-IS"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12	Greece	</a:t>
            </a:r>
            <a:r>
              <a:rPr lang="en-US" dirty="0" smtClean="0">
                <a:ea typeface="+mn-ea"/>
                <a:cs typeface="+mn-cs"/>
              </a:rPr>
              <a:t>	+</a:t>
            </a:r>
            <a:r>
              <a:rPr lang="en-US" dirty="0">
                <a:ea typeface="+mn-ea"/>
                <a:cs typeface="+mn-cs"/>
              </a:rPr>
              <a:t>0.70%	</a:t>
            </a:r>
            <a:r>
              <a:rPr lang="en-US" dirty="0" smtClean="0">
                <a:ea typeface="+mn-ea"/>
                <a:cs typeface="+mn-cs"/>
              </a:rPr>
              <a:t>	+     40,530</a:t>
            </a:r>
            <a:r>
              <a:rPr lang="en-US"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13	Norway	</a:t>
            </a:r>
            <a:r>
              <a:rPr lang="en-US" dirty="0" smtClean="0">
                <a:ea typeface="+mn-ea"/>
                <a:cs typeface="+mn-cs"/>
              </a:rPr>
              <a:t>	+</a:t>
            </a:r>
            <a:r>
              <a:rPr lang="en-US" dirty="0">
                <a:ea typeface="+mn-ea"/>
                <a:cs typeface="+mn-cs"/>
              </a:rPr>
              <a:t>0.70%	</a:t>
            </a:r>
            <a:r>
              <a:rPr lang="en-US" dirty="0" smtClean="0">
                <a:ea typeface="+mn-ea"/>
                <a:cs typeface="+mn-cs"/>
              </a:rPr>
              <a:t>	+     30,344</a:t>
            </a:r>
            <a:r>
              <a:rPr lang="en-US" dirty="0">
                <a:ea typeface="+mn-ea"/>
                <a:cs typeface="+mn-cs"/>
              </a:rPr>
              <a:t>	</a:t>
            </a:r>
          </a:p>
          <a:p>
            <a:pPr marL="0" indent="0" eaLnBrk="1" fontAlgn="auto" hangingPunct="1">
              <a:spcBef>
                <a:spcPts val="200"/>
              </a:spcBef>
              <a:spcAft>
                <a:spcPts val="0"/>
              </a:spcAft>
              <a:buFont typeface="Arial"/>
              <a:buNone/>
              <a:defRPr/>
            </a:pPr>
            <a:r>
              <a:rPr lang="pl-PL" dirty="0">
                <a:ea typeface="+mn-ea"/>
                <a:cs typeface="+mn-cs"/>
              </a:rPr>
              <a:t>14	Taiwan	</a:t>
            </a:r>
            <a:r>
              <a:rPr lang="pl-PL" dirty="0" smtClean="0">
                <a:ea typeface="+mn-ea"/>
                <a:cs typeface="+mn-cs"/>
              </a:rPr>
              <a:t>	+</a:t>
            </a:r>
            <a:r>
              <a:rPr lang="pl-PL" dirty="0">
                <a:ea typeface="+mn-ea"/>
                <a:cs typeface="+mn-cs"/>
              </a:rPr>
              <a:t>0.48%	</a:t>
            </a:r>
            <a:r>
              <a:rPr lang="pl-PL" dirty="0" smtClean="0">
                <a:ea typeface="+mn-ea"/>
                <a:cs typeface="+mn-cs"/>
              </a:rPr>
              <a:t>	+     81,337</a:t>
            </a:r>
            <a:r>
              <a:rPr lang="pl-PL" dirty="0">
                <a:ea typeface="+mn-ea"/>
                <a:cs typeface="+mn-cs"/>
              </a:rPr>
              <a:t>	</a:t>
            </a:r>
          </a:p>
          <a:p>
            <a:pPr marL="0" indent="0" eaLnBrk="1" fontAlgn="auto" hangingPunct="1">
              <a:spcBef>
                <a:spcPts val="200"/>
              </a:spcBef>
              <a:spcAft>
                <a:spcPts val="0"/>
              </a:spcAft>
              <a:buFont typeface="Arial"/>
              <a:buNone/>
              <a:defRPr/>
            </a:pPr>
            <a:r>
              <a:rPr lang="pl-PL" dirty="0">
                <a:ea typeface="+mn-ea"/>
                <a:cs typeface="+mn-cs"/>
              </a:rPr>
              <a:t>15	Portugal	</a:t>
            </a:r>
            <a:r>
              <a:rPr lang="pl-PL" dirty="0" smtClean="0">
                <a:ea typeface="+mn-ea"/>
                <a:cs typeface="+mn-cs"/>
              </a:rPr>
              <a:t>	+</a:t>
            </a:r>
            <a:r>
              <a:rPr lang="pl-PL" dirty="0">
                <a:ea typeface="+mn-ea"/>
                <a:cs typeface="+mn-cs"/>
              </a:rPr>
              <a:t>0.46</a:t>
            </a:r>
            <a:r>
              <a:rPr lang="pl-PL" dirty="0" smtClean="0">
                <a:ea typeface="+mn-ea"/>
                <a:cs typeface="+mn-cs"/>
              </a:rPr>
              <a:t>%	</a:t>
            </a:r>
            <a:r>
              <a:rPr lang="pl-PL" dirty="0">
                <a:ea typeface="+mn-ea"/>
                <a:cs typeface="+mn-cs"/>
              </a:rPr>
              <a:t>	</a:t>
            </a:r>
            <a:r>
              <a:rPr lang="pl-PL" dirty="0" smtClean="0">
                <a:ea typeface="+mn-ea"/>
                <a:cs typeface="+mn-cs"/>
              </a:rPr>
              <a:t>+     29,002</a:t>
            </a:r>
            <a:r>
              <a:rPr lang="pl-PL" dirty="0">
                <a:ea typeface="+mn-ea"/>
                <a:cs typeface="+mn-cs"/>
              </a:rPr>
              <a:t>	</a:t>
            </a:r>
          </a:p>
          <a:p>
            <a:pPr marL="0" indent="0" eaLnBrk="1" fontAlgn="auto" hangingPunct="1">
              <a:spcBef>
                <a:spcPts val="200"/>
              </a:spcBef>
              <a:spcAft>
                <a:spcPts val="0"/>
              </a:spcAft>
              <a:buFont typeface="Arial"/>
              <a:buNone/>
              <a:defRPr/>
            </a:pPr>
            <a:r>
              <a:rPr lang="pl-PL" dirty="0">
                <a:ea typeface="+mn-ea"/>
                <a:cs typeface="+mn-cs"/>
              </a:rPr>
              <a:t>16	Australia	</a:t>
            </a:r>
            <a:r>
              <a:rPr lang="pl-PL" dirty="0" smtClean="0">
                <a:ea typeface="+mn-ea"/>
                <a:cs typeface="+mn-cs"/>
              </a:rPr>
              <a:t>	+</a:t>
            </a:r>
            <a:r>
              <a:rPr lang="pl-PL" dirty="0">
                <a:ea typeface="+mn-ea"/>
                <a:cs typeface="+mn-cs"/>
              </a:rPr>
              <a:t>0.44</a:t>
            </a:r>
            <a:r>
              <a:rPr lang="pl-PL" dirty="0" smtClean="0">
                <a:ea typeface="+mn-ea"/>
                <a:cs typeface="+mn-cs"/>
              </a:rPr>
              <a:t>%	</a:t>
            </a:r>
            <a:r>
              <a:rPr lang="pl-PL" dirty="0">
                <a:ea typeface="+mn-ea"/>
                <a:cs typeface="+mn-cs"/>
              </a:rPr>
              <a:t>	</a:t>
            </a:r>
            <a:r>
              <a:rPr lang="pl-PL" dirty="0" smtClean="0">
                <a:ea typeface="+mn-ea"/>
                <a:cs typeface="+mn-cs"/>
              </a:rPr>
              <a:t>+     71,831</a:t>
            </a:r>
            <a:r>
              <a:rPr lang="pl-PL"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17	Netherlands	</a:t>
            </a:r>
            <a:r>
              <a:rPr lang="en-US" dirty="0" smtClean="0">
                <a:ea typeface="+mn-ea"/>
                <a:cs typeface="+mn-cs"/>
              </a:rPr>
              <a:t>	+</a:t>
            </a:r>
            <a:r>
              <a:rPr lang="en-US" dirty="0">
                <a:ea typeface="+mn-ea"/>
                <a:cs typeface="+mn-cs"/>
              </a:rPr>
              <a:t>0.43</a:t>
            </a:r>
            <a:r>
              <a:rPr lang="en-US" dirty="0" smtClean="0">
                <a:ea typeface="+mn-ea"/>
                <a:cs typeface="+mn-cs"/>
              </a:rPr>
              <a:t>%	</a:t>
            </a:r>
            <a:r>
              <a:rPr lang="en-US" dirty="0">
                <a:ea typeface="+mn-ea"/>
                <a:cs typeface="+mn-cs"/>
              </a:rPr>
              <a:t>	</a:t>
            </a:r>
            <a:r>
              <a:rPr lang="en-US" dirty="0" smtClean="0">
                <a:ea typeface="+mn-ea"/>
                <a:cs typeface="+mn-cs"/>
              </a:rPr>
              <a:t>+     68,555</a:t>
            </a:r>
            <a:r>
              <a:rPr lang="en-US" dirty="0">
                <a:ea typeface="+mn-ea"/>
                <a:cs typeface="+mn-cs"/>
              </a:rPr>
              <a:t>	</a:t>
            </a:r>
          </a:p>
          <a:p>
            <a:pPr marL="0" indent="0" eaLnBrk="1" fontAlgn="auto" hangingPunct="1">
              <a:spcBef>
                <a:spcPts val="200"/>
              </a:spcBef>
              <a:spcAft>
                <a:spcPts val="0"/>
              </a:spcAft>
              <a:buFont typeface="Arial"/>
              <a:buNone/>
              <a:defRPr/>
            </a:pPr>
            <a:r>
              <a:rPr lang="pl-PL" dirty="0">
                <a:ea typeface="+mn-ea"/>
                <a:cs typeface="+mn-cs"/>
              </a:rPr>
              <a:t>18	New </a:t>
            </a:r>
            <a:r>
              <a:rPr lang="pl-PL" dirty="0" err="1">
                <a:ea typeface="+mn-ea"/>
                <a:cs typeface="+mn-cs"/>
              </a:rPr>
              <a:t>Zealand</a:t>
            </a:r>
            <a:r>
              <a:rPr lang="pl-PL" dirty="0">
                <a:ea typeface="+mn-ea"/>
                <a:cs typeface="+mn-cs"/>
              </a:rPr>
              <a:t>	</a:t>
            </a:r>
            <a:r>
              <a:rPr lang="pl-PL" dirty="0" smtClean="0">
                <a:ea typeface="+mn-ea"/>
                <a:cs typeface="+mn-cs"/>
              </a:rPr>
              <a:t>	+</a:t>
            </a:r>
            <a:r>
              <a:rPr lang="pl-PL" dirty="0">
                <a:ea typeface="+mn-ea"/>
                <a:cs typeface="+mn-cs"/>
              </a:rPr>
              <a:t>0.35</a:t>
            </a:r>
            <a:r>
              <a:rPr lang="pl-PL" dirty="0" smtClean="0">
                <a:ea typeface="+mn-ea"/>
                <a:cs typeface="+mn-cs"/>
              </a:rPr>
              <a:t>%	</a:t>
            </a:r>
            <a:r>
              <a:rPr lang="pl-PL" dirty="0">
                <a:ea typeface="+mn-ea"/>
                <a:cs typeface="+mn-cs"/>
              </a:rPr>
              <a:t>	</a:t>
            </a:r>
            <a:r>
              <a:rPr lang="pl-PL" dirty="0" smtClean="0">
                <a:ea typeface="+mn-ea"/>
                <a:cs typeface="+mn-cs"/>
              </a:rPr>
              <a:t>+     13,174</a:t>
            </a:r>
            <a:r>
              <a:rPr lang="pl-PL" dirty="0">
                <a:ea typeface="+mn-ea"/>
                <a:cs typeface="+mn-cs"/>
              </a:rPr>
              <a:t>	</a:t>
            </a:r>
          </a:p>
          <a:p>
            <a:pPr marL="0" indent="0" eaLnBrk="1" fontAlgn="auto" hangingPunct="1">
              <a:spcBef>
                <a:spcPts val="200"/>
              </a:spcBef>
              <a:spcAft>
                <a:spcPts val="0"/>
              </a:spcAft>
              <a:buFont typeface="Arial"/>
              <a:buNone/>
              <a:defRPr/>
            </a:pPr>
            <a:r>
              <a:rPr lang="en-US" dirty="0">
                <a:ea typeface="+mn-ea"/>
                <a:cs typeface="+mn-cs"/>
              </a:rPr>
              <a:t>19	South Africa	</a:t>
            </a:r>
            <a:r>
              <a:rPr lang="en-US" dirty="0" smtClean="0">
                <a:ea typeface="+mn-ea"/>
                <a:cs typeface="+mn-cs"/>
              </a:rPr>
              <a:t>	+</a:t>
            </a:r>
            <a:r>
              <a:rPr lang="en-US" dirty="0">
                <a:ea typeface="+mn-ea"/>
                <a:cs typeface="+mn-cs"/>
              </a:rPr>
              <a:t>0.33</a:t>
            </a:r>
            <a:r>
              <a:rPr lang="en-US" dirty="0" smtClean="0">
                <a:ea typeface="+mn-ea"/>
                <a:cs typeface="+mn-cs"/>
              </a:rPr>
              <a:t>%	</a:t>
            </a:r>
            <a:r>
              <a:rPr lang="en-US" dirty="0">
                <a:ea typeface="+mn-ea"/>
                <a:cs typeface="+mn-cs"/>
              </a:rPr>
              <a:t>	</a:t>
            </a:r>
            <a:r>
              <a:rPr lang="en-US" dirty="0" smtClean="0">
                <a:ea typeface="+mn-ea"/>
                <a:cs typeface="+mn-cs"/>
              </a:rPr>
              <a:t>+     34,022</a:t>
            </a:r>
            <a:r>
              <a:rPr lang="en-US" dirty="0">
                <a:ea typeface="+mn-ea"/>
                <a:cs typeface="+mn-cs"/>
              </a:rPr>
              <a:t>	</a:t>
            </a:r>
          </a:p>
          <a:p>
            <a:pPr marL="0" indent="0" eaLnBrk="1" fontAlgn="auto" hangingPunct="1">
              <a:spcBef>
                <a:spcPts val="200"/>
              </a:spcBef>
              <a:spcAft>
                <a:spcPts val="0"/>
              </a:spcAft>
              <a:buFont typeface="Arial" charset="0"/>
              <a:buNone/>
              <a:defRPr/>
            </a:pPr>
            <a:r>
              <a:rPr lang="pl-PL" dirty="0" smtClean="0">
                <a:ea typeface="+mn-ea"/>
                <a:cs typeface="+mn-cs"/>
              </a:rPr>
              <a:t>20	</a:t>
            </a:r>
            <a:r>
              <a:rPr lang="pl-PL" dirty="0" err="1" smtClean="0">
                <a:ea typeface="+mn-ea"/>
                <a:cs typeface="+mn-cs"/>
              </a:rPr>
              <a:t>Bosnia</a:t>
            </a:r>
            <a:r>
              <a:rPr lang="pl-PL" dirty="0" smtClean="0">
                <a:ea typeface="+mn-ea"/>
                <a:cs typeface="+mn-cs"/>
              </a:rPr>
              <a:t> </a:t>
            </a:r>
            <a:r>
              <a:rPr lang="pl-PL" dirty="0">
                <a:ea typeface="+mn-ea"/>
                <a:cs typeface="+mn-cs"/>
              </a:rPr>
              <a:t>and </a:t>
            </a:r>
            <a:r>
              <a:rPr lang="pl-PL" dirty="0" smtClean="0">
                <a:ea typeface="+mn-ea"/>
                <a:cs typeface="+mn-cs"/>
              </a:rPr>
              <a:t>Herz.</a:t>
            </a:r>
            <a:r>
              <a:rPr lang="pl-PL" dirty="0">
                <a:ea typeface="+mn-ea"/>
                <a:cs typeface="+mn-cs"/>
              </a:rPr>
              <a:t>	+0.32</a:t>
            </a:r>
            <a:r>
              <a:rPr lang="pl-PL" dirty="0" smtClean="0">
                <a:ea typeface="+mn-ea"/>
                <a:cs typeface="+mn-cs"/>
              </a:rPr>
              <a:t>%	</a:t>
            </a:r>
            <a:r>
              <a:rPr lang="pl-PL" dirty="0">
                <a:ea typeface="+mn-ea"/>
                <a:cs typeface="+mn-cs"/>
              </a:rPr>
              <a:t>	</a:t>
            </a:r>
            <a:r>
              <a:rPr lang="pl-PL" dirty="0" smtClean="0">
                <a:ea typeface="+mn-ea"/>
                <a:cs typeface="+mn-cs"/>
              </a:rPr>
              <a:t>+       8,914</a:t>
            </a:r>
            <a:r>
              <a:rPr lang="pl-PL" dirty="0">
                <a:ea typeface="+mn-ea"/>
                <a:cs typeface="+mn-cs"/>
              </a:rPr>
              <a:t>	</a:t>
            </a:r>
            <a:endParaRPr lang="pl-PL" dirty="0" smtClean="0">
              <a:ea typeface="+mn-ea"/>
              <a:cs typeface="+mn-cs"/>
            </a:endParaRPr>
          </a:p>
        </p:txBody>
      </p:sp>
    </p:spTree>
    <p:extLst>
      <p:ext uri="{BB962C8B-B14F-4D97-AF65-F5344CB8AC3E}">
        <p14:creationId xmlns:p14="http://schemas.microsoft.com/office/powerpoint/2010/main" val="19354637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5-21 at 6.19.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3503585"/>
            <a:ext cx="3783919" cy="2759276"/>
          </a:xfrm>
          <a:prstGeom prst="rect">
            <a:avLst/>
          </a:prstGeom>
        </p:spPr>
      </p:pic>
      <p:pic>
        <p:nvPicPr>
          <p:cNvPr id="2" name="Picture 1" descr="Screen Shot 2014-05-21 at 6.17.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87" y="747854"/>
            <a:ext cx="3650961" cy="2663998"/>
          </a:xfrm>
          <a:prstGeom prst="rect">
            <a:avLst/>
          </a:prstGeom>
        </p:spPr>
      </p:pic>
      <p:sp>
        <p:nvSpPr>
          <p:cNvPr id="29697" name="Title 1"/>
          <p:cNvSpPr>
            <a:spLocks noGrp="1"/>
          </p:cNvSpPr>
          <p:nvPr>
            <p:ph type="title"/>
          </p:nvPr>
        </p:nvSpPr>
        <p:spPr>
          <a:xfrm>
            <a:off x="395536" y="44624"/>
            <a:ext cx="8352928" cy="1143000"/>
          </a:xfrm>
        </p:spPr>
        <p:txBody>
          <a:bodyPr/>
          <a:lstStyle/>
          <a:p>
            <a:pPr eaLnBrk="1" hangingPunct="1"/>
            <a:r>
              <a:rPr lang="en-US">
                <a:latin typeface="Calibri" charset="0"/>
              </a:rPr>
              <a:t>And Some Countries…</a:t>
            </a:r>
          </a:p>
        </p:txBody>
      </p:sp>
      <p:sp>
        <p:nvSpPr>
          <p:cNvPr id="29699" name="Rectangle 4"/>
          <p:cNvSpPr>
            <a:spLocks noChangeArrowheads="1"/>
          </p:cNvSpPr>
          <p:nvPr/>
        </p:nvSpPr>
        <p:spPr bwMode="auto">
          <a:xfrm>
            <a:off x="1015135" y="6088235"/>
            <a:ext cx="122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t>Romania</a:t>
            </a:r>
          </a:p>
        </p:txBody>
      </p:sp>
      <p:sp>
        <p:nvSpPr>
          <p:cNvPr id="29700" name="Rectangle 6"/>
          <p:cNvSpPr>
            <a:spLocks noChangeArrowheads="1"/>
          </p:cNvSpPr>
          <p:nvPr/>
        </p:nvSpPr>
        <p:spPr bwMode="auto">
          <a:xfrm>
            <a:off x="6499225" y="3297411"/>
            <a:ext cx="1562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United States</a:t>
            </a:r>
          </a:p>
        </p:txBody>
      </p:sp>
      <p:sp>
        <p:nvSpPr>
          <p:cNvPr id="29702" name="Rectangle 11"/>
          <p:cNvSpPr>
            <a:spLocks noChangeArrowheads="1"/>
          </p:cNvSpPr>
          <p:nvPr/>
        </p:nvSpPr>
        <p:spPr bwMode="auto">
          <a:xfrm>
            <a:off x="6283325" y="6077694"/>
            <a:ext cx="1222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Japan</a:t>
            </a:r>
          </a:p>
        </p:txBody>
      </p:sp>
      <p:sp>
        <p:nvSpPr>
          <p:cNvPr id="12" name="TextBox 11"/>
          <p:cNvSpPr txBox="1"/>
          <p:nvPr/>
        </p:nvSpPr>
        <p:spPr>
          <a:xfrm>
            <a:off x="1267231" y="3184890"/>
            <a:ext cx="877163" cy="307777"/>
          </a:xfrm>
          <a:prstGeom prst="rect">
            <a:avLst/>
          </a:prstGeom>
          <a:noFill/>
        </p:spPr>
        <p:txBody>
          <a:bodyPr wrap="none" rtlCol="0">
            <a:spAutoFit/>
          </a:bodyPr>
          <a:lstStyle/>
          <a:p>
            <a:r>
              <a:rPr lang="en-US" sz="1400" b="1" dirty="0" smtClean="0"/>
              <a:t>Germany</a:t>
            </a:r>
            <a:endParaRPr lang="en-US" sz="1400" b="1" dirty="0"/>
          </a:p>
        </p:txBody>
      </p:sp>
      <p:pic>
        <p:nvPicPr>
          <p:cNvPr id="3" name="Picture 2" descr="Screen Shot 2014-05-21 at 6.18.3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7166" y="886102"/>
            <a:ext cx="3545317" cy="2525749"/>
          </a:xfrm>
          <a:prstGeom prst="rect">
            <a:avLst/>
          </a:prstGeom>
        </p:spPr>
      </p:pic>
      <p:pic>
        <p:nvPicPr>
          <p:cNvPr id="5" name="Picture 4" descr="Screen Shot 2014-05-21 at 6.20.4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7165" y="3635500"/>
            <a:ext cx="3545317" cy="2452735"/>
          </a:xfrm>
          <a:prstGeom prst="rect">
            <a:avLst/>
          </a:prstGeom>
        </p:spPr>
      </p:pic>
    </p:spTree>
    <p:extLst>
      <p:ext uri="{BB962C8B-B14F-4D97-AF65-F5344CB8AC3E}">
        <p14:creationId xmlns:p14="http://schemas.microsoft.com/office/powerpoint/2010/main" val="283652280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r>
              <a:rPr lang="en-US" dirty="0">
                <a:latin typeface="Calibri" charset="0"/>
              </a:rPr>
              <a:t>Drilling down to the AS level…</a:t>
            </a:r>
          </a:p>
        </p:txBody>
      </p:sp>
      <p:sp>
        <p:nvSpPr>
          <p:cNvPr id="30722" name="Content Placeholder 2"/>
          <p:cNvSpPr>
            <a:spLocks noGrp="1"/>
          </p:cNvSpPr>
          <p:nvPr>
            <p:ph idx="1"/>
          </p:nvPr>
        </p:nvSpPr>
        <p:spPr>
          <a:xfrm>
            <a:off x="513456" y="1214458"/>
            <a:ext cx="4095056" cy="4525963"/>
          </a:xfrm>
        </p:spPr>
        <p:txBody>
          <a:bodyPr>
            <a:normAutofit lnSpcReduction="10000"/>
          </a:bodyPr>
          <a:lstStyle/>
          <a:p>
            <a:pPr marL="0" indent="0" eaLnBrk="1" hangingPunct="1">
              <a:spcBef>
                <a:spcPct val="0"/>
              </a:spcBef>
              <a:buFont typeface="Arial" charset="0"/>
              <a:buNone/>
            </a:pPr>
            <a:r>
              <a:rPr lang="en-US" sz="900" b="1" dirty="0" smtClean="0"/>
              <a:t>Economy  AS </a:t>
            </a:r>
            <a:r>
              <a:rPr lang="en-US" sz="900" b="1" dirty="0"/>
              <a:t>Number AS Name	  2012 IPv6 (%)	   2013 IPv6 (%)</a:t>
            </a:r>
          </a:p>
          <a:p>
            <a:pPr marL="0" indent="0" eaLnBrk="1" hangingPunct="1">
              <a:spcBef>
                <a:spcPct val="0"/>
              </a:spcBef>
              <a:buFont typeface="Arial" charset="0"/>
              <a:buNone/>
            </a:pPr>
            <a:endParaRPr lang="en-US" sz="900" dirty="0"/>
          </a:p>
          <a:p>
            <a:pPr marL="0" indent="0" eaLnBrk="1" hangingPunct="1">
              <a:spcBef>
                <a:spcPct val="0"/>
              </a:spcBef>
              <a:buFont typeface="Arial" charset="0"/>
              <a:buNone/>
            </a:pPr>
            <a:r>
              <a:rPr lang="en-US" sz="900" b="1" dirty="0"/>
              <a:t>United States of America</a:t>
            </a:r>
          </a:p>
          <a:p>
            <a:pPr marL="0" indent="0" eaLnBrk="1" hangingPunct="1">
              <a:spcBef>
                <a:spcPct val="0"/>
              </a:spcBef>
              <a:buFont typeface="Arial" charset="0"/>
              <a:buNone/>
            </a:pPr>
            <a:r>
              <a:rPr lang="en-US" sz="900" dirty="0"/>
              <a:t> </a:t>
            </a:r>
            <a:r>
              <a:rPr lang="en-US" sz="900" dirty="0" smtClean="0"/>
              <a:t>      AS6939</a:t>
            </a:r>
            <a:r>
              <a:rPr lang="en-US" sz="900" dirty="0"/>
              <a:t>	Hurricane Electric	</a:t>
            </a:r>
            <a:r>
              <a:rPr lang="en-US" sz="900" dirty="0" smtClean="0"/>
              <a:t>           29</a:t>
            </a:r>
            <a:r>
              <a:rPr lang="en-US" sz="900" dirty="0"/>
              <a:t>%	</a:t>
            </a:r>
            <a:r>
              <a:rPr lang="en-US" sz="900" dirty="0" smtClean="0"/>
              <a:t>      37</a:t>
            </a:r>
            <a:r>
              <a:rPr lang="en-US" sz="900" dirty="0"/>
              <a:t>%</a:t>
            </a:r>
          </a:p>
          <a:p>
            <a:pPr marL="0" indent="0" eaLnBrk="1" hangingPunct="1">
              <a:spcBef>
                <a:spcPct val="0"/>
              </a:spcBef>
              <a:buFont typeface="Arial" charset="0"/>
              <a:buNone/>
            </a:pPr>
            <a:r>
              <a:rPr lang="en-US" sz="900" dirty="0"/>
              <a:t> </a:t>
            </a:r>
            <a:r>
              <a:rPr lang="en-US" sz="900" dirty="0" smtClean="0"/>
              <a:t>      AS22394</a:t>
            </a:r>
            <a:r>
              <a:rPr lang="en-US" sz="900" dirty="0"/>
              <a:t>	</a:t>
            </a:r>
            <a:r>
              <a:rPr lang="en-US" sz="900" dirty="0" err="1"/>
              <a:t>Cellco</a:t>
            </a:r>
            <a:r>
              <a:rPr lang="en-US" sz="900" dirty="0"/>
              <a:t> Partnership DBA Verizon Wireless	</a:t>
            </a:r>
          </a:p>
          <a:p>
            <a:pPr marL="0" indent="0" eaLnBrk="1" hangingPunct="1">
              <a:spcBef>
                <a:spcPct val="0"/>
              </a:spcBef>
              <a:buFont typeface="Arial" charset="0"/>
              <a:buNone/>
            </a:pPr>
            <a:r>
              <a:rPr lang="en-US" sz="900" dirty="0"/>
              <a:t> 		 </a:t>
            </a:r>
            <a:r>
              <a:rPr lang="en-US" sz="900" dirty="0" smtClean="0"/>
              <a:t>            </a:t>
            </a:r>
            <a:r>
              <a:rPr lang="en-US" sz="900" dirty="0" smtClean="0"/>
              <a:t>		             6</a:t>
            </a:r>
            <a:r>
              <a:rPr lang="en-US" sz="900" dirty="0"/>
              <a:t>%	</a:t>
            </a:r>
            <a:r>
              <a:rPr lang="en-US" sz="900" dirty="0" smtClean="0"/>
              <a:t>      20</a:t>
            </a:r>
            <a:r>
              <a:rPr lang="en-US" sz="900" dirty="0"/>
              <a:t>%</a:t>
            </a:r>
          </a:p>
          <a:p>
            <a:pPr marL="0" indent="0" eaLnBrk="1" hangingPunct="1">
              <a:spcBef>
                <a:spcPct val="0"/>
              </a:spcBef>
              <a:buFont typeface="Arial" charset="0"/>
              <a:buNone/>
            </a:pPr>
            <a:r>
              <a:rPr lang="en-US" sz="900" dirty="0"/>
              <a:t> </a:t>
            </a:r>
            <a:r>
              <a:rPr lang="en-US" sz="900" dirty="0" smtClean="0"/>
              <a:t>      AS7018</a:t>
            </a:r>
            <a:r>
              <a:rPr lang="en-US" sz="900" dirty="0"/>
              <a:t>	AT&amp;T Services	 </a:t>
            </a:r>
            <a:r>
              <a:rPr lang="en-US" sz="900" dirty="0" smtClean="0"/>
              <a:t>            6</a:t>
            </a:r>
            <a:r>
              <a:rPr lang="en-US" sz="900" dirty="0"/>
              <a:t>%	</a:t>
            </a:r>
            <a:r>
              <a:rPr lang="en-US" sz="900" dirty="0" smtClean="0"/>
              <a:t>      15</a:t>
            </a:r>
            <a:r>
              <a:rPr lang="en-US" sz="900" dirty="0"/>
              <a:t>%</a:t>
            </a:r>
          </a:p>
          <a:p>
            <a:pPr marL="0" indent="0" eaLnBrk="1" hangingPunct="1">
              <a:spcBef>
                <a:spcPct val="0"/>
              </a:spcBef>
              <a:buFont typeface="Arial" charset="0"/>
              <a:buNone/>
            </a:pPr>
            <a:r>
              <a:rPr lang="en-US" sz="900" dirty="0"/>
              <a:t> </a:t>
            </a:r>
            <a:r>
              <a:rPr lang="en-US" sz="900" dirty="0" smtClean="0"/>
              <a:t>      AS3561</a:t>
            </a:r>
            <a:r>
              <a:rPr lang="en-US" sz="900" dirty="0"/>
              <a:t>	</a:t>
            </a:r>
            <a:r>
              <a:rPr lang="en-US" sz="900" dirty="0" err="1"/>
              <a:t>Savvis</a:t>
            </a:r>
            <a:r>
              <a:rPr lang="en-US" sz="900" dirty="0"/>
              <a:t>	</a:t>
            </a:r>
            <a:r>
              <a:rPr lang="en-US" sz="900" dirty="0" smtClean="0"/>
              <a:t>        </a:t>
            </a:r>
            <a:r>
              <a:rPr lang="en-US" sz="900" dirty="0" smtClean="0"/>
              <a:t>	             </a:t>
            </a:r>
            <a:r>
              <a:rPr lang="en-US" sz="900" dirty="0" smtClean="0"/>
              <a:t>1</a:t>
            </a:r>
            <a:r>
              <a:rPr lang="en-US" sz="900" dirty="0"/>
              <a:t>%	</a:t>
            </a:r>
            <a:r>
              <a:rPr lang="en-US" sz="900" dirty="0" smtClean="0"/>
              <a:t>        5</a:t>
            </a:r>
            <a:r>
              <a:rPr lang="en-US" sz="900" dirty="0"/>
              <a:t>%</a:t>
            </a:r>
          </a:p>
          <a:p>
            <a:pPr marL="0" indent="0" eaLnBrk="1" hangingPunct="1">
              <a:spcBef>
                <a:spcPct val="0"/>
              </a:spcBef>
              <a:buFont typeface="Arial" charset="0"/>
              <a:buNone/>
            </a:pPr>
            <a:r>
              <a:rPr lang="en-US" sz="900" dirty="0"/>
              <a:t> </a:t>
            </a:r>
            <a:r>
              <a:rPr lang="en-US" sz="900" dirty="0" smtClean="0"/>
              <a:t>      AS7922</a:t>
            </a:r>
            <a:r>
              <a:rPr lang="en-US" sz="900" dirty="0"/>
              <a:t>	</a:t>
            </a:r>
            <a:r>
              <a:rPr lang="en-US" sz="900" dirty="0" smtClean="0"/>
              <a:t>Comcast	</a:t>
            </a:r>
            <a:r>
              <a:rPr lang="en-US" sz="900" dirty="0"/>
              <a:t>	</a:t>
            </a:r>
            <a:r>
              <a:rPr lang="en-US" sz="900" dirty="0" smtClean="0"/>
              <a:t>            </a:t>
            </a:r>
            <a:r>
              <a:rPr lang="en-US" sz="900" dirty="0" smtClean="0"/>
              <a:t> 1</a:t>
            </a:r>
            <a:r>
              <a:rPr lang="en-US" sz="900" dirty="0"/>
              <a:t>%	</a:t>
            </a:r>
            <a:r>
              <a:rPr lang="en-US" sz="900" dirty="0" smtClean="0"/>
              <a:t>        3</a:t>
            </a:r>
            <a:r>
              <a:rPr lang="en-US" sz="900" dirty="0"/>
              <a:t>%</a:t>
            </a:r>
          </a:p>
          <a:p>
            <a:pPr marL="0" indent="0" eaLnBrk="1" hangingPunct="1">
              <a:spcBef>
                <a:spcPct val="0"/>
              </a:spcBef>
              <a:buFont typeface="Arial" charset="0"/>
              <a:buNone/>
            </a:pPr>
            <a:r>
              <a:rPr lang="en-US" sz="900" b="1" dirty="0"/>
              <a:t>Japan</a:t>
            </a:r>
          </a:p>
          <a:p>
            <a:pPr marL="0" indent="0" eaLnBrk="1" hangingPunct="1">
              <a:spcBef>
                <a:spcPct val="0"/>
              </a:spcBef>
              <a:buFont typeface="Arial" charset="0"/>
              <a:buNone/>
            </a:pPr>
            <a:r>
              <a:rPr lang="en-US" sz="900" dirty="0"/>
              <a:t> </a:t>
            </a:r>
            <a:r>
              <a:rPr lang="en-US" sz="900" dirty="0" smtClean="0"/>
              <a:t>      AS2516</a:t>
            </a:r>
            <a:r>
              <a:rPr lang="en-US" sz="900" dirty="0"/>
              <a:t>	</a:t>
            </a:r>
            <a:r>
              <a:rPr lang="en-US" sz="900" dirty="0" smtClean="0"/>
              <a:t>KDDI </a:t>
            </a:r>
            <a:r>
              <a:rPr lang="en-US" sz="900" dirty="0" smtClean="0"/>
              <a:t>	</a:t>
            </a:r>
            <a:r>
              <a:rPr lang="en-US" sz="900" dirty="0"/>
              <a:t>	</a:t>
            </a:r>
            <a:r>
              <a:rPr lang="en-US" sz="900" dirty="0" smtClean="0"/>
              <a:t>          16</a:t>
            </a:r>
            <a:r>
              <a:rPr lang="en-US" sz="900" dirty="0"/>
              <a:t>%	</a:t>
            </a:r>
            <a:r>
              <a:rPr lang="en-US" sz="900" dirty="0" smtClean="0"/>
              <a:t>	      </a:t>
            </a:r>
            <a:r>
              <a:rPr lang="en-US" sz="900" dirty="0" smtClean="0"/>
              <a:t>27</a:t>
            </a:r>
            <a:r>
              <a:rPr lang="en-US" sz="900" dirty="0"/>
              <a:t>%</a:t>
            </a:r>
          </a:p>
          <a:p>
            <a:pPr marL="0" indent="0" eaLnBrk="1" hangingPunct="1">
              <a:spcBef>
                <a:spcPct val="0"/>
              </a:spcBef>
              <a:buFont typeface="Arial" charset="0"/>
              <a:buNone/>
            </a:pPr>
            <a:r>
              <a:rPr lang="en-US" sz="900" dirty="0"/>
              <a:t> </a:t>
            </a:r>
            <a:r>
              <a:rPr lang="en-US" sz="900" dirty="0" smtClean="0"/>
              <a:t>      AS18126</a:t>
            </a:r>
            <a:r>
              <a:rPr lang="en-US" sz="900" dirty="0"/>
              <a:t>	Chubu Telecomm	</a:t>
            </a:r>
            <a:r>
              <a:rPr lang="en-US" sz="900" dirty="0" smtClean="0"/>
              <a:t>            0</a:t>
            </a:r>
            <a:r>
              <a:rPr lang="en-US" sz="900" dirty="0"/>
              <a:t>%	</a:t>
            </a:r>
            <a:r>
              <a:rPr lang="en-US" sz="900" dirty="0" smtClean="0"/>
              <a:t>	      </a:t>
            </a:r>
            <a:r>
              <a:rPr lang="en-US" sz="900" dirty="0" smtClean="0"/>
              <a:t>23</a:t>
            </a:r>
            <a:r>
              <a:rPr lang="en-US" sz="900" dirty="0"/>
              <a:t>%</a:t>
            </a:r>
          </a:p>
          <a:p>
            <a:pPr marL="0" indent="0" eaLnBrk="1" hangingPunct="1">
              <a:spcBef>
                <a:spcPct val="0"/>
              </a:spcBef>
              <a:buFont typeface="Arial" charset="0"/>
              <a:buNone/>
            </a:pPr>
            <a:r>
              <a:rPr lang="en-US" sz="900" dirty="0"/>
              <a:t> </a:t>
            </a:r>
            <a:r>
              <a:rPr lang="en-US" sz="900" dirty="0" smtClean="0"/>
              <a:t>      AS17676</a:t>
            </a:r>
            <a:r>
              <a:rPr lang="en-US" sz="900" dirty="0"/>
              <a:t>	Softbank	</a:t>
            </a:r>
            <a:r>
              <a:rPr lang="en-US" sz="900" dirty="0" smtClean="0"/>
              <a:t>	            </a:t>
            </a:r>
            <a:r>
              <a:rPr lang="en-US" sz="900" dirty="0"/>
              <a:t>1%	</a:t>
            </a:r>
            <a:r>
              <a:rPr lang="en-US" sz="900" dirty="0" smtClean="0"/>
              <a:t>	        </a:t>
            </a:r>
            <a:r>
              <a:rPr lang="en-US" sz="900" dirty="0" smtClean="0"/>
              <a:t>4</a:t>
            </a:r>
            <a:r>
              <a:rPr lang="en-US" sz="900" dirty="0"/>
              <a:t>%</a:t>
            </a:r>
          </a:p>
          <a:p>
            <a:pPr marL="0" indent="0" eaLnBrk="1" hangingPunct="1">
              <a:spcBef>
                <a:spcPct val="0"/>
              </a:spcBef>
              <a:buFont typeface="Arial" charset="0"/>
              <a:buNone/>
            </a:pPr>
            <a:r>
              <a:rPr lang="en-US" sz="900" b="1" dirty="0"/>
              <a:t>Germany</a:t>
            </a:r>
          </a:p>
          <a:p>
            <a:pPr marL="0" indent="0" eaLnBrk="1" hangingPunct="1">
              <a:spcBef>
                <a:spcPct val="0"/>
              </a:spcBef>
              <a:buFont typeface="Arial" charset="0"/>
              <a:buNone/>
            </a:pPr>
            <a:r>
              <a:rPr lang="en-US" sz="900" dirty="0"/>
              <a:t> </a:t>
            </a:r>
            <a:r>
              <a:rPr lang="en-US" sz="900" dirty="0" smtClean="0"/>
              <a:t>      AS3320</a:t>
            </a:r>
            <a:r>
              <a:rPr lang="en-US" sz="900" dirty="0"/>
              <a:t>	Deutsche Telekom </a:t>
            </a:r>
            <a:r>
              <a:rPr lang="en-US" sz="900" dirty="0" smtClean="0"/>
              <a:t>AG </a:t>
            </a:r>
            <a:r>
              <a:rPr lang="en-US" sz="900" dirty="0" smtClean="0"/>
              <a:t>      </a:t>
            </a:r>
            <a:r>
              <a:rPr lang="en-US" sz="900" dirty="0" smtClean="0"/>
              <a:t>0</a:t>
            </a:r>
            <a:r>
              <a:rPr lang="en-US" sz="900" dirty="0"/>
              <a:t>%	</a:t>
            </a:r>
            <a:r>
              <a:rPr lang="en-US" sz="900" dirty="0" smtClean="0"/>
              <a:t>	        </a:t>
            </a:r>
            <a:r>
              <a:rPr lang="en-US" sz="900" dirty="0" smtClean="0"/>
              <a:t>5</a:t>
            </a:r>
            <a:r>
              <a:rPr lang="en-US" sz="900" dirty="0"/>
              <a:t>%</a:t>
            </a:r>
          </a:p>
          <a:p>
            <a:pPr marL="0" indent="0" eaLnBrk="1" hangingPunct="1">
              <a:spcBef>
                <a:spcPct val="0"/>
              </a:spcBef>
              <a:buFont typeface="Arial" charset="0"/>
              <a:buNone/>
            </a:pPr>
            <a:r>
              <a:rPr lang="en-US" sz="900" dirty="0"/>
              <a:t> </a:t>
            </a:r>
            <a:r>
              <a:rPr lang="en-US" sz="900" dirty="0" smtClean="0"/>
              <a:t>      AS31334</a:t>
            </a:r>
            <a:r>
              <a:rPr lang="en-US" sz="900" dirty="0"/>
              <a:t>	</a:t>
            </a:r>
            <a:r>
              <a:rPr lang="en-US" sz="900" dirty="0" err="1"/>
              <a:t>Kabel</a:t>
            </a:r>
            <a:r>
              <a:rPr lang="en-US" sz="900" dirty="0"/>
              <a:t> </a:t>
            </a:r>
            <a:r>
              <a:rPr lang="en-US" sz="900" dirty="0" smtClean="0"/>
              <a:t>Deutschland   </a:t>
            </a:r>
            <a:r>
              <a:rPr lang="en-US" sz="900" dirty="0" smtClean="0"/>
              <a:t>           </a:t>
            </a:r>
            <a:r>
              <a:rPr lang="en-US" sz="900" dirty="0" smtClean="0"/>
              <a:t>1</a:t>
            </a:r>
            <a:r>
              <a:rPr lang="en-US" sz="900" dirty="0"/>
              <a:t>%	</a:t>
            </a:r>
            <a:r>
              <a:rPr lang="en-US" sz="900" dirty="0" smtClean="0"/>
              <a:t> </a:t>
            </a:r>
            <a:r>
              <a:rPr lang="en-US" sz="900" dirty="0" smtClean="0"/>
              <a:t>	       </a:t>
            </a:r>
            <a:r>
              <a:rPr lang="en-US" sz="900" dirty="0" smtClean="0"/>
              <a:t>7</a:t>
            </a:r>
            <a:r>
              <a:rPr lang="en-US" sz="900" dirty="0"/>
              <a:t>%</a:t>
            </a:r>
          </a:p>
          <a:p>
            <a:pPr marL="0" indent="0" eaLnBrk="1" hangingPunct="1">
              <a:spcBef>
                <a:spcPct val="0"/>
              </a:spcBef>
              <a:buFont typeface="Arial" charset="0"/>
              <a:buNone/>
            </a:pPr>
            <a:r>
              <a:rPr lang="en-US" sz="900" dirty="0"/>
              <a:t> </a:t>
            </a:r>
            <a:r>
              <a:rPr lang="en-US" sz="900" dirty="0" smtClean="0"/>
              <a:t>      AS29562</a:t>
            </a:r>
            <a:r>
              <a:rPr lang="en-US" sz="900" dirty="0"/>
              <a:t>	</a:t>
            </a:r>
            <a:r>
              <a:rPr lang="en-US" sz="900" dirty="0" err="1"/>
              <a:t>Kabel</a:t>
            </a:r>
            <a:r>
              <a:rPr lang="en-US" sz="900" dirty="0"/>
              <a:t> BW GmbH	</a:t>
            </a:r>
            <a:r>
              <a:rPr lang="en-US" sz="900" dirty="0" smtClean="0"/>
              <a:t>            0</a:t>
            </a:r>
            <a:r>
              <a:rPr lang="en-US" sz="900" dirty="0"/>
              <a:t>%	</a:t>
            </a:r>
            <a:r>
              <a:rPr lang="en-US" sz="900" dirty="0" smtClean="0"/>
              <a:t>	      </a:t>
            </a:r>
            <a:r>
              <a:rPr lang="en-US" sz="900" dirty="0" smtClean="0"/>
              <a:t>10</a:t>
            </a:r>
            <a:r>
              <a:rPr lang="en-US" sz="900" dirty="0"/>
              <a:t>%</a:t>
            </a:r>
          </a:p>
          <a:p>
            <a:pPr marL="0" indent="0" eaLnBrk="1" hangingPunct="1">
              <a:spcBef>
                <a:spcPct val="0"/>
              </a:spcBef>
              <a:buFont typeface="Arial" charset="0"/>
              <a:buNone/>
            </a:pPr>
            <a:r>
              <a:rPr lang="en-US" sz="900" b="1" dirty="0"/>
              <a:t>France</a:t>
            </a:r>
          </a:p>
          <a:p>
            <a:pPr marL="0" indent="0" eaLnBrk="1" hangingPunct="1">
              <a:spcBef>
                <a:spcPct val="0"/>
              </a:spcBef>
              <a:buFont typeface="Arial" charset="0"/>
              <a:buNone/>
            </a:pPr>
            <a:r>
              <a:rPr lang="en-US" sz="900" dirty="0"/>
              <a:t> </a:t>
            </a:r>
            <a:r>
              <a:rPr lang="en-US" sz="900" dirty="0" smtClean="0"/>
              <a:t>      AS12322</a:t>
            </a:r>
            <a:r>
              <a:rPr lang="en-US" sz="900" dirty="0"/>
              <a:t>	Free SAS	</a:t>
            </a:r>
            <a:r>
              <a:rPr lang="en-US" sz="900" dirty="0" smtClean="0"/>
              <a:t>	          </a:t>
            </a:r>
            <a:r>
              <a:rPr lang="en-US" sz="900" dirty="0" smtClean="0"/>
              <a:t>19</a:t>
            </a:r>
            <a:r>
              <a:rPr lang="en-US" sz="900" dirty="0"/>
              <a:t>%	</a:t>
            </a:r>
            <a:r>
              <a:rPr lang="en-US" sz="900" dirty="0" smtClean="0"/>
              <a:t>	      </a:t>
            </a:r>
            <a:r>
              <a:rPr lang="en-US" sz="900" dirty="0" smtClean="0"/>
              <a:t>22</a:t>
            </a:r>
            <a:r>
              <a:rPr lang="en-US" sz="900" dirty="0"/>
              <a:t>%</a:t>
            </a:r>
          </a:p>
          <a:p>
            <a:pPr marL="0" indent="0" eaLnBrk="1" hangingPunct="1">
              <a:spcBef>
                <a:spcPct val="0"/>
              </a:spcBef>
              <a:buFont typeface="Arial" charset="0"/>
              <a:buNone/>
            </a:pPr>
            <a:r>
              <a:rPr lang="en-US" sz="900" b="1" dirty="0"/>
              <a:t>Switzerland</a:t>
            </a:r>
          </a:p>
          <a:p>
            <a:pPr marL="0" indent="0" eaLnBrk="1" hangingPunct="1">
              <a:spcBef>
                <a:spcPct val="0"/>
              </a:spcBef>
              <a:buFont typeface="Arial" charset="0"/>
              <a:buNone/>
            </a:pPr>
            <a:r>
              <a:rPr lang="en-US" sz="900" dirty="0"/>
              <a:t> </a:t>
            </a:r>
            <a:r>
              <a:rPr lang="en-US" sz="900" dirty="0" smtClean="0"/>
              <a:t>      AS67722</a:t>
            </a:r>
            <a:r>
              <a:rPr lang="en-US" sz="900" dirty="0"/>
              <a:t>	</a:t>
            </a:r>
            <a:r>
              <a:rPr lang="en-US" sz="900" dirty="0" err="1"/>
              <a:t>Swisscomm</a:t>
            </a:r>
            <a:r>
              <a:rPr lang="en-US" sz="900" dirty="0"/>
              <a:t>	</a:t>
            </a:r>
            <a:r>
              <a:rPr lang="en-US" sz="900" dirty="0" smtClean="0"/>
              <a:t>            0</a:t>
            </a:r>
            <a:r>
              <a:rPr lang="en-US" sz="900" dirty="0" smtClean="0"/>
              <a:t>% </a:t>
            </a:r>
            <a:r>
              <a:rPr lang="en-US" sz="900" dirty="0"/>
              <a:t>	</a:t>
            </a:r>
            <a:r>
              <a:rPr lang="en-US" sz="900" dirty="0" smtClean="0"/>
              <a:t>      23</a:t>
            </a:r>
            <a:r>
              <a:rPr lang="en-US" sz="900" dirty="0"/>
              <a:t>%</a:t>
            </a:r>
          </a:p>
          <a:p>
            <a:pPr marL="0" indent="0" eaLnBrk="1" hangingPunct="1">
              <a:spcBef>
                <a:spcPct val="0"/>
              </a:spcBef>
              <a:buFont typeface="Arial" charset="0"/>
              <a:buNone/>
            </a:pPr>
            <a:r>
              <a:rPr lang="en-US" sz="900" dirty="0"/>
              <a:t> </a:t>
            </a:r>
            <a:r>
              <a:rPr lang="en-US" sz="900" dirty="0" smtClean="0"/>
              <a:t>      AS559</a:t>
            </a:r>
            <a:r>
              <a:rPr lang="en-US" sz="900" dirty="0"/>
              <a:t>	Switch	</a:t>
            </a:r>
            <a:r>
              <a:rPr lang="en-US" sz="900" dirty="0" smtClean="0"/>
              <a:t>	          </a:t>
            </a:r>
            <a:r>
              <a:rPr lang="en-US" sz="900" dirty="0" smtClean="0"/>
              <a:t>11</a:t>
            </a:r>
            <a:r>
              <a:rPr lang="en-US" sz="900" dirty="0" smtClean="0"/>
              <a:t>% </a:t>
            </a:r>
            <a:r>
              <a:rPr lang="en-US" sz="900" dirty="0"/>
              <a:t>	</a:t>
            </a:r>
            <a:r>
              <a:rPr lang="en-US" sz="900" dirty="0" smtClean="0"/>
              <a:t>      18</a:t>
            </a:r>
            <a:r>
              <a:rPr lang="en-US" sz="900" dirty="0"/>
              <a:t>%</a:t>
            </a:r>
          </a:p>
          <a:p>
            <a:pPr marL="0" indent="0" eaLnBrk="1" hangingPunct="1">
              <a:spcBef>
                <a:spcPct val="0"/>
              </a:spcBef>
              <a:buFont typeface="Arial" charset="0"/>
              <a:buNone/>
            </a:pPr>
            <a:r>
              <a:rPr lang="en-US" sz="900" b="1" dirty="0"/>
              <a:t>Romania</a:t>
            </a:r>
          </a:p>
          <a:p>
            <a:pPr marL="0" indent="0" eaLnBrk="1" hangingPunct="1">
              <a:spcBef>
                <a:spcPct val="0"/>
              </a:spcBef>
              <a:buFont typeface="Arial" charset="0"/>
              <a:buNone/>
            </a:pPr>
            <a:r>
              <a:rPr lang="en-US" sz="900" dirty="0"/>
              <a:t> </a:t>
            </a:r>
            <a:r>
              <a:rPr lang="en-US" sz="900" dirty="0" smtClean="0"/>
              <a:t>      AS8708</a:t>
            </a:r>
            <a:r>
              <a:rPr lang="en-US" sz="900" dirty="0"/>
              <a:t>	RCS &amp; RDS SA	</a:t>
            </a:r>
            <a:r>
              <a:rPr lang="en-US" sz="900" dirty="0" smtClean="0"/>
              <a:t>          11</a:t>
            </a:r>
            <a:r>
              <a:rPr lang="en-US" sz="900" dirty="0" smtClean="0"/>
              <a:t>% </a:t>
            </a:r>
            <a:r>
              <a:rPr lang="en-US" sz="900" dirty="0"/>
              <a:t>	</a:t>
            </a:r>
            <a:r>
              <a:rPr lang="en-US" sz="900" dirty="0" smtClean="0"/>
              <a:t>      24</a:t>
            </a:r>
            <a:r>
              <a:rPr lang="en-US" sz="900" dirty="0"/>
              <a:t>%</a:t>
            </a:r>
          </a:p>
          <a:p>
            <a:pPr marL="0" indent="0" eaLnBrk="1" hangingPunct="1">
              <a:spcBef>
                <a:spcPct val="0"/>
              </a:spcBef>
              <a:buFont typeface="Arial" charset="0"/>
              <a:buNone/>
            </a:pPr>
            <a:r>
              <a:rPr lang="en-US" sz="900" b="1" dirty="0"/>
              <a:t>Belgium</a:t>
            </a:r>
            <a:r>
              <a:rPr lang="en-US" sz="900" dirty="0"/>
              <a:t>	</a:t>
            </a:r>
          </a:p>
          <a:p>
            <a:pPr marL="0" indent="0" eaLnBrk="1" hangingPunct="1">
              <a:spcBef>
                <a:spcPct val="0"/>
              </a:spcBef>
              <a:buFont typeface="Arial" charset="0"/>
              <a:buNone/>
            </a:pPr>
            <a:r>
              <a:rPr lang="en-US" sz="900" dirty="0"/>
              <a:t> </a:t>
            </a:r>
            <a:r>
              <a:rPr lang="en-US" sz="900" dirty="0" smtClean="0"/>
              <a:t>      AS12392</a:t>
            </a:r>
            <a:r>
              <a:rPr lang="en-US" sz="900" dirty="0"/>
              <a:t>	</a:t>
            </a:r>
            <a:r>
              <a:rPr lang="en-US" sz="900" dirty="0" err="1"/>
              <a:t>Brutele</a:t>
            </a:r>
            <a:r>
              <a:rPr lang="en-US" sz="900" dirty="0"/>
              <a:t> SC	</a:t>
            </a:r>
            <a:r>
              <a:rPr lang="en-US" sz="900" dirty="0" smtClean="0"/>
              <a:t>           </a:t>
            </a:r>
            <a:r>
              <a:rPr lang="en-US" sz="900" dirty="0"/>
              <a:t>0</a:t>
            </a:r>
            <a:r>
              <a:rPr lang="en-US" sz="900" dirty="0" smtClean="0"/>
              <a:t>%	</a:t>
            </a:r>
            <a:r>
              <a:rPr lang="en-US" sz="900" dirty="0"/>
              <a:t>	</a:t>
            </a:r>
            <a:r>
              <a:rPr lang="en-US" sz="900" dirty="0" smtClean="0"/>
              <a:t>      </a:t>
            </a:r>
            <a:r>
              <a:rPr lang="en-US" sz="900" dirty="0" smtClean="0"/>
              <a:t>33</a:t>
            </a:r>
            <a:r>
              <a:rPr lang="en-US" sz="900" dirty="0"/>
              <a:t>%</a:t>
            </a:r>
          </a:p>
          <a:p>
            <a:pPr marL="0" indent="0" eaLnBrk="1" hangingPunct="1">
              <a:spcBef>
                <a:spcPct val="0"/>
              </a:spcBef>
              <a:buFont typeface="Arial" charset="0"/>
              <a:buNone/>
            </a:pPr>
            <a:r>
              <a:rPr lang="en-US" sz="900" dirty="0"/>
              <a:t> </a:t>
            </a:r>
            <a:r>
              <a:rPr lang="en-US" sz="900" dirty="0" smtClean="0"/>
              <a:t>      AS2611</a:t>
            </a:r>
            <a:r>
              <a:rPr lang="en-US" sz="900" dirty="0"/>
              <a:t>	BELNET	</a:t>
            </a:r>
            <a:r>
              <a:rPr lang="en-US" sz="900" dirty="0" smtClean="0"/>
              <a:t>	           </a:t>
            </a:r>
            <a:r>
              <a:rPr lang="en-US" sz="900" dirty="0" smtClean="0"/>
              <a:t>2</a:t>
            </a:r>
            <a:r>
              <a:rPr lang="en-US" sz="900" dirty="0" smtClean="0"/>
              <a:t>%	</a:t>
            </a:r>
            <a:r>
              <a:rPr lang="en-US" sz="900" dirty="0"/>
              <a:t>	</a:t>
            </a:r>
            <a:r>
              <a:rPr lang="en-US" sz="900" dirty="0" smtClean="0"/>
              <a:t>      22</a:t>
            </a:r>
            <a:r>
              <a:rPr lang="en-US" sz="900" dirty="0"/>
              <a:t>%</a:t>
            </a:r>
          </a:p>
          <a:p>
            <a:pPr marL="0" indent="0" eaLnBrk="1" hangingPunct="1">
              <a:spcBef>
                <a:spcPct val="0"/>
              </a:spcBef>
              <a:buFont typeface="Arial" charset="0"/>
              <a:buNone/>
            </a:pPr>
            <a:r>
              <a:rPr lang="en-US" sz="900" b="1" dirty="0"/>
              <a:t>Peru</a:t>
            </a:r>
          </a:p>
          <a:p>
            <a:pPr marL="0" indent="0" eaLnBrk="1" hangingPunct="1">
              <a:spcBef>
                <a:spcPct val="0"/>
              </a:spcBef>
              <a:buFont typeface="Arial" charset="0"/>
              <a:buNone/>
            </a:pPr>
            <a:r>
              <a:rPr lang="en-US" sz="900" dirty="0"/>
              <a:t> </a:t>
            </a:r>
            <a:r>
              <a:rPr lang="en-US" sz="900" dirty="0" smtClean="0"/>
              <a:t>      AS6147</a:t>
            </a:r>
            <a:r>
              <a:rPr lang="en-US" sz="900" dirty="0"/>
              <a:t>	</a:t>
            </a:r>
            <a:r>
              <a:rPr lang="en-US" sz="900" dirty="0" err="1"/>
              <a:t>Telefonica</a:t>
            </a:r>
            <a:r>
              <a:rPr lang="en-US" sz="900" dirty="0"/>
              <a:t> del Peru </a:t>
            </a:r>
            <a:r>
              <a:rPr lang="en-US" sz="900" dirty="0" smtClean="0"/>
              <a:t>SA  </a:t>
            </a:r>
            <a:r>
              <a:rPr lang="en-US" sz="900" dirty="0" smtClean="0"/>
              <a:t>     </a:t>
            </a:r>
            <a:r>
              <a:rPr lang="en-US" sz="900" dirty="0" smtClean="0"/>
              <a:t>0</a:t>
            </a:r>
            <a:r>
              <a:rPr lang="en-US" sz="900" dirty="0" smtClean="0"/>
              <a:t>%	</a:t>
            </a:r>
            <a:r>
              <a:rPr lang="en-US" sz="900" dirty="0"/>
              <a:t>	</a:t>
            </a:r>
            <a:r>
              <a:rPr lang="en-US" sz="900" dirty="0" smtClean="0"/>
              <a:t>        </a:t>
            </a:r>
            <a:r>
              <a:rPr lang="en-US" sz="900" dirty="0"/>
              <a:t>3%</a:t>
            </a:r>
          </a:p>
          <a:p>
            <a:pPr marL="0" indent="0" eaLnBrk="1" hangingPunct="1">
              <a:spcBef>
                <a:spcPct val="0"/>
              </a:spcBef>
              <a:buFont typeface="Arial" charset="0"/>
              <a:buNone/>
            </a:pPr>
            <a:r>
              <a:rPr lang="en-US" sz="900" b="1" dirty="0"/>
              <a:t>Czech Republic</a:t>
            </a:r>
          </a:p>
          <a:p>
            <a:pPr marL="0" indent="0" eaLnBrk="1" hangingPunct="1">
              <a:spcBef>
                <a:spcPct val="0"/>
              </a:spcBef>
              <a:buFont typeface="Arial" charset="0"/>
              <a:buNone/>
            </a:pPr>
            <a:r>
              <a:rPr lang="en-US" sz="900" dirty="0"/>
              <a:t> </a:t>
            </a:r>
            <a:r>
              <a:rPr lang="en-US" sz="900" dirty="0" smtClean="0"/>
              <a:t>      AS2852</a:t>
            </a:r>
            <a:r>
              <a:rPr lang="en-US" sz="900" dirty="0"/>
              <a:t>	CESNET </a:t>
            </a:r>
            <a:r>
              <a:rPr lang="en-US" sz="900" dirty="0" err="1"/>
              <a:t>z.s.p.o</a:t>
            </a:r>
            <a:r>
              <a:rPr lang="en-US" sz="900" dirty="0"/>
              <a:t>.	</a:t>
            </a:r>
            <a:r>
              <a:rPr lang="en-US" sz="900" dirty="0" smtClean="0"/>
              <a:t>          20</a:t>
            </a:r>
            <a:r>
              <a:rPr lang="en-US" sz="900" dirty="0"/>
              <a:t>%	</a:t>
            </a:r>
            <a:r>
              <a:rPr lang="en-US" sz="900" dirty="0" smtClean="0"/>
              <a:t>	      </a:t>
            </a:r>
            <a:r>
              <a:rPr lang="en-US" sz="900" dirty="0" smtClean="0"/>
              <a:t>27</a:t>
            </a:r>
            <a:r>
              <a:rPr lang="en-US" sz="900" dirty="0"/>
              <a:t>%</a:t>
            </a:r>
          </a:p>
          <a:p>
            <a:pPr marL="0" indent="0" eaLnBrk="1" hangingPunct="1">
              <a:spcBef>
                <a:spcPct val="0"/>
              </a:spcBef>
              <a:buFont typeface="Arial" charset="0"/>
              <a:buNone/>
            </a:pPr>
            <a:r>
              <a:rPr lang="en-US" sz="900" dirty="0"/>
              <a:t> </a:t>
            </a:r>
            <a:r>
              <a:rPr lang="en-US" sz="900" dirty="0" smtClean="0"/>
              <a:t>      AS5610</a:t>
            </a:r>
            <a:r>
              <a:rPr lang="en-US" sz="900" dirty="0"/>
              <a:t>	</a:t>
            </a:r>
            <a:r>
              <a:rPr lang="en-US" sz="900" dirty="0" err="1"/>
              <a:t>Telefonica</a:t>
            </a:r>
            <a:r>
              <a:rPr lang="en-US" sz="900" dirty="0"/>
              <a:t> Czech	</a:t>
            </a:r>
            <a:r>
              <a:rPr lang="en-US" sz="900" dirty="0" smtClean="0"/>
              <a:t>            0</a:t>
            </a:r>
            <a:r>
              <a:rPr lang="en-US" sz="900" dirty="0" smtClean="0"/>
              <a:t>%	</a:t>
            </a:r>
            <a:r>
              <a:rPr lang="en-US" sz="900" dirty="0"/>
              <a:t>	</a:t>
            </a:r>
            <a:r>
              <a:rPr lang="en-US" sz="900" dirty="0" smtClean="0"/>
              <a:t>        </a:t>
            </a:r>
            <a:r>
              <a:rPr lang="en-US" sz="900" dirty="0"/>
              <a:t>3%</a:t>
            </a:r>
          </a:p>
          <a:p>
            <a:pPr marL="0" indent="0" eaLnBrk="1" hangingPunct="1">
              <a:spcBef>
                <a:spcPct val="0"/>
              </a:spcBef>
              <a:buFont typeface="Arial" charset="0"/>
              <a:buNone/>
            </a:pPr>
            <a:r>
              <a:rPr lang="en-US" sz="900" dirty="0"/>
              <a:t> </a:t>
            </a:r>
            <a:r>
              <a:rPr lang="en-US" sz="900" dirty="0" smtClean="0"/>
              <a:t>      AS51154</a:t>
            </a:r>
            <a:r>
              <a:rPr lang="en-US" sz="900" dirty="0"/>
              <a:t>	</a:t>
            </a:r>
            <a:r>
              <a:rPr lang="en-US" sz="900" dirty="0" err="1"/>
              <a:t>Internethome</a:t>
            </a:r>
            <a:r>
              <a:rPr lang="en-US" sz="900" dirty="0"/>
              <a:t>; </a:t>
            </a:r>
            <a:r>
              <a:rPr lang="en-US" sz="900" dirty="0" err="1" smtClean="0"/>
              <a:t>s.r.o</a:t>
            </a:r>
            <a:r>
              <a:rPr lang="en-US" sz="900" dirty="0" smtClean="0"/>
              <a:t>.          0</a:t>
            </a:r>
            <a:r>
              <a:rPr lang="en-US" sz="900" dirty="0" smtClean="0"/>
              <a:t>%	</a:t>
            </a:r>
            <a:r>
              <a:rPr lang="en-US" sz="900" dirty="0"/>
              <a:t>	</a:t>
            </a:r>
            <a:r>
              <a:rPr lang="en-US" sz="900" dirty="0" smtClean="0"/>
              <a:t>        </a:t>
            </a:r>
            <a:r>
              <a:rPr lang="en-US" sz="900" dirty="0"/>
              <a:t>2%</a:t>
            </a:r>
          </a:p>
          <a:p>
            <a:pPr marL="0" indent="0" eaLnBrk="1" hangingPunct="1">
              <a:spcBef>
                <a:spcPct val="0"/>
              </a:spcBef>
              <a:buFont typeface="Arial" charset="0"/>
              <a:buNone/>
            </a:pPr>
            <a:endParaRPr lang="en-US" sz="900" dirty="0"/>
          </a:p>
        </p:txBody>
      </p:sp>
      <p:sp>
        <p:nvSpPr>
          <p:cNvPr id="30723" name="TextBox 3"/>
          <p:cNvSpPr txBox="1">
            <a:spLocks noChangeArrowheads="1"/>
          </p:cNvSpPr>
          <p:nvPr/>
        </p:nvSpPr>
        <p:spPr bwMode="auto">
          <a:xfrm>
            <a:off x="4718744" y="1214458"/>
            <a:ext cx="4749800" cy="466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900" b="1" dirty="0" smtClean="0">
                <a:latin typeface="+mn-lt"/>
              </a:rPr>
              <a:t>Economy AS </a:t>
            </a:r>
            <a:r>
              <a:rPr lang="en-US" sz="900" b="1" dirty="0">
                <a:latin typeface="+mn-lt"/>
              </a:rPr>
              <a:t>Number AS Name	  2012 IPv6 (</a:t>
            </a:r>
            <a:r>
              <a:rPr lang="en-US" sz="900" b="1" dirty="0" smtClean="0">
                <a:latin typeface="+mn-lt"/>
              </a:rPr>
              <a:t>%)  </a:t>
            </a:r>
            <a:r>
              <a:rPr lang="en-US" sz="900" b="1" dirty="0">
                <a:latin typeface="+mn-lt"/>
              </a:rPr>
              <a:t>2013 IPv6 (%)</a:t>
            </a:r>
          </a:p>
          <a:p>
            <a:pPr eaLnBrk="1" hangingPunct="1"/>
            <a:endParaRPr lang="en-US" sz="900" dirty="0">
              <a:latin typeface="+mn-lt"/>
            </a:endParaRPr>
          </a:p>
          <a:p>
            <a:pPr eaLnBrk="1" hangingPunct="1"/>
            <a:r>
              <a:rPr lang="en-US" sz="900" b="1" dirty="0">
                <a:latin typeface="+mn-lt"/>
              </a:rPr>
              <a:t>United Kingdom</a:t>
            </a:r>
          </a:p>
          <a:p>
            <a:pPr eaLnBrk="1" hangingPunct="1"/>
            <a:r>
              <a:rPr lang="en-US" sz="900" dirty="0">
                <a:latin typeface="+mn-lt"/>
              </a:rPr>
              <a:t> </a:t>
            </a:r>
            <a:r>
              <a:rPr lang="en-US" sz="900" dirty="0" smtClean="0">
                <a:latin typeface="+mn-lt"/>
              </a:rPr>
              <a:t>    AS786</a:t>
            </a:r>
            <a:r>
              <a:rPr lang="en-US" sz="900" dirty="0">
                <a:latin typeface="+mn-lt"/>
              </a:rPr>
              <a:t>	</a:t>
            </a:r>
            <a:r>
              <a:rPr lang="en-US" sz="900" dirty="0" smtClean="0">
                <a:latin typeface="+mn-lt"/>
              </a:rPr>
              <a:t>JANET		</a:t>
            </a:r>
            <a:r>
              <a:rPr lang="en-US" sz="900" dirty="0">
                <a:latin typeface="+mn-lt"/>
              </a:rPr>
              <a:t>	</a:t>
            </a:r>
            <a:r>
              <a:rPr lang="en-US" sz="900" dirty="0" smtClean="0">
                <a:latin typeface="+mn-lt"/>
              </a:rPr>
              <a:t>51</a:t>
            </a:r>
            <a:r>
              <a:rPr lang="en-US" sz="900" dirty="0" smtClean="0">
                <a:latin typeface="+mn-lt"/>
              </a:rPr>
              <a:t>%	</a:t>
            </a:r>
            <a:r>
              <a:rPr lang="en-US" sz="900" dirty="0">
                <a:latin typeface="+mn-lt"/>
              </a:rPr>
              <a:t>	</a:t>
            </a:r>
            <a:r>
              <a:rPr lang="en-US" sz="900" dirty="0" smtClean="0">
                <a:latin typeface="+mn-lt"/>
              </a:rPr>
              <a:t>68</a:t>
            </a:r>
            <a:r>
              <a:rPr lang="en-US" sz="900" dirty="0">
                <a:latin typeface="+mn-lt"/>
              </a:rPr>
              <a:t>%</a:t>
            </a:r>
          </a:p>
          <a:p>
            <a:pPr eaLnBrk="1" hangingPunct="1"/>
            <a:r>
              <a:rPr lang="en-US" sz="900" dirty="0">
                <a:latin typeface="+mn-lt"/>
              </a:rPr>
              <a:t> </a:t>
            </a:r>
            <a:r>
              <a:rPr lang="en-US" sz="900" dirty="0" smtClean="0">
                <a:latin typeface="+mn-lt"/>
              </a:rPr>
              <a:t>    AS13213</a:t>
            </a:r>
            <a:r>
              <a:rPr lang="en-US" sz="900" dirty="0">
                <a:latin typeface="+mn-lt"/>
              </a:rPr>
              <a:t>	UK2 </a:t>
            </a:r>
            <a:r>
              <a:rPr lang="en-US" sz="900" dirty="0" smtClean="0">
                <a:latin typeface="+mn-lt"/>
              </a:rPr>
              <a:t>Ltd	</a:t>
            </a:r>
            <a:r>
              <a:rPr lang="en-US" sz="900" dirty="0">
                <a:latin typeface="+mn-lt"/>
              </a:rPr>
              <a:t>	</a:t>
            </a:r>
            <a:r>
              <a:rPr lang="en-US" sz="900" dirty="0" smtClean="0">
                <a:latin typeface="+mn-lt"/>
              </a:rPr>
              <a:t> </a:t>
            </a:r>
            <a:r>
              <a:rPr lang="en-US" sz="900" dirty="0">
                <a:latin typeface="+mn-lt"/>
              </a:rPr>
              <a:t>0</a:t>
            </a:r>
            <a:r>
              <a:rPr lang="en-US" sz="900" dirty="0" smtClean="0">
                <a:latin typeface="+mn-lt"/>
              </a:rPr>
              <a:t>%	</a:t>
            </a:r>
            <a:r>
              <a:rPr lang="en-US" sz="900" dirty="0">
                <a:latin typeface="+mn-lt"/>
              </a:rPr>
              <a:t>	</a:t>
            </a:r>
            <a:r>
              <a:rPr lang="en-US" sz="900" dirty="0" smtClean="0">
                <a:latin typeface="+mn-lt"/>
              </a:rPr>
              <a:t>23</a:t>
            </a:r>
            <a:r>
              <a:rPr lang="en-US" sz="900" dirty="0">
                <a:latin typeface="+mn-lt"/>
              </a:rPr>
              <a:t>%</a:t>
            </a:r>
          </a:p>
          <a:p>
            <a:pPr eaLnBrk="1" hangingPunct="1"/>
            <a:r>
              <a:rPr lang="en-US" sz="900" b="1" dirty="0">
                <a:latin typeface="+mn-lt"/>
              </a:rPr>
              <a:t>Taiwan</a:t>
            </a:r>
          </a:p>
          <a:p>
            <a:pPr eaLnBrk="1" hangingPunct="1"/>
            <a:r>
              <a:rPr lang="en-US" sz="900" dirty="0">
                <a:latin typeface="+mn-lt"/>
              </a:rPr>
              <a:t> </a:t>
            </a:r>
            <a:r>
              <a:rPr lang="en-US" sz="900" dirty="0" smtClean="0">
                <a:latin typeface="+mn-lt"/>
              </a:rPr>
              <a:t>    AS9264</a:t>
            </a:r>
            <a:r>
              <a:rPr lang="en-US" sz="900" dirty="0">
                <a:latin typeface="+mn-lt"/>
              </a:rPr>
              <a:t>	Academic </a:t>
            </a:r>
            <a:r>
              <a:rPr lang="en-US" sz="900" dirty="0" err="1" smtClean="0">
                <a:latin typeface="+mn-lt"/>
              </a:rPr>
              <a:t>Sinica</a:t>
            </a:r>
            <a:r>
              <a:rPr lang="en-US" sz="900" dirty="0">
                <a:latin typeface="+mn-lt"/>
              </a:rPr>
              <a:t>	 0</a:t>
            </a:r>
            <a:r>
              <a:rPr lang="en-US" sz="900" dirty="0" smtClean="0">
                <a:latin typeface="+mn-lt"/>
              </a:rPr>
              <a:t>%	</a:t>
            </a:r>
            <a:r>
              <a:rPr lang="en-US" sz="900" dirty="0">
                <a:latin typeface="+mn-lt"/>
              </a:rPr>
              <a:t>	</a:t>
            </a:r>
            <a:r>
              <a:rPr lang="en-US" sz="900" dirty="0" smtClean="0">
                <a:latin typeface="+mn-lt"/>
              </a:rPr>
              <a:t>21</a:t>
            </a:r>
            <a:r>
              <a:rPr lang="en-US" sz="900" dirty="0">
                <a:latin typeface="+mn-lt"/>
              </a:rPr>
              <a:t>%</a:t>
            </a:r>
          </a:p>
          <a:p>
            <a:pPr eaLnBrk="1" hangingPunct="1"/>
            <a:r>
              <a:rPr lang="en-US" sz="900" dirty="0">
                <a:latin typeface="+mn-lt"/>
              </a:rPr>
              <a:t> </a:t>
            </a:r>
            <a:r>
              <a:rPr lang="en-US" sz="900" dirty="0" smtClean="0">
                <a:latin typeface="+mn-lt"/>
              </a:rPr>
              <a:t>    AS1659</a:t>
            </a:r>
            <a:r>
              <a:rPr lang="en-US" sz="900" dirty="0">
                <a:latin typeface="+mn-lt"/>
              </a:rPr>
              <a:t>	Taiwan </a:t>
            </a:r>
            <a:r>
              <a:rPr lang="en-US" sz="900" dirty="0" smtClean="0">
                <a:latin typeface="+mn-lt"/>
              </a:rPr>
              <a:t>Academic</a:t>
            </a:r>
            <a:r>
              <a:rPr lang="en-US" sz="900" dirty="0">
                <a:latin typeface="+mn-lt"/>
              </a:rPr>
              <a:t>	 2</a:t>
            </a:r>
            <a:r>
              <a:rPr lang="en-US" sz="900" dirty="0" smtClean="0">
                <a:latin typeface="+mn-lt"/>
              </a:rPr>
              <a:t>%	</a:t>
            </a:r>
            <a:r>
              <a:rPr lang="en-US" sz="900" dirty="0">
                <a:latin typeface="+mn-lt"/>
              </a:rPr>
              <a:t>	</a:t>
            </a:r>
            <a:r>
              <a:rPr lang="en-US" sz="900" dirty="0" smtClean="0">
                <a:latin typeface="+mn-lt"/>
              </a:rPr>
              <a:t> </a:t>
            </a:r>
            <a:r>
              <a:rPr lang="en-US" sz="900" dirty="0">
                <a:latin typeface="+mn-lt"/>
              </a:rPr>
              <a:t>8%</a:t>
            </a:r>
          </a:p>
          <a:p>
            <a:pPr eaLnBrk="1" hangingPunct="1"/>
            <a:r>
              <a:rPr lang="en-US" sz="900" b="1" dirty="0">
                <a:latin typeface="+mn-lt"/>
              </a:rPr>
              <a:t>Australia</a:t>
            </a:r>
          </a:p>
          <a:p>
            <a:pPr eaLnBrk="1" hangingPunct="1"/>
            <a:r>
              <a:rPr lang="en-US" sz="900" dirty="0">
                <a:latin typeface="+mn-lt"/>
              </a:rPr>
              <a:t> </a:t>
            </a:r>
            <a:r>
              <a:rPr lang="en-US" sz="900" dirty="0" smtClean="0">
                <a:latin typeface="+mn-lt"/>
              </a:rPr>
              <a:t>    AS7575</a:t>
            </a:r>
            <a:r>
              <a:rPr lang="en-US" sz="900" dirty="0">
                <a:latin typeface="+mn-lt"/>
              </a:rPr>
              <a:t>	</a:t>
            </a:r>
            <a:r>
              <a:rPr lang="en-US" sz="900" dirty="0" err="1" smtClean="0">
                <a:latin typeface="+mn-lt"/>
              </a:rPr>
              <a:t>AARNet</a:t>
            </a:r>
            <a:r>
              <a:rPr lang="en-US" sz="900" dirty="0" smtClean="0">
                <a:latin typeface="+mn-lt"/>
              </a:rPr>
              <a:t>	</a:t>
            </a:r>
            <a:r>
              <a:rPr lang="en-US" sz="900" dirty="0">
                <a:latin typeface="+mn-lt"/>
              </a:rPr>
              <a:t>	</a:t>
            </a:r>
            <a:r>
              <a:rPr lang="en-US" sz="900" dirty="0" smtClean="0">
                <a:latin typeface="+mn-lt"/>
              </a:rPr>
              <a:t>13</a:t>
            </a:r>
            <a:r>
              <a:rPr lang="en-US" sz="900" dirty="0" smtClean="0">
                <a:latin typeface="+mn-lt"/>
              </a:rPr>
              <a:t>%	</a:t>
            </a:r>
            <a:r>
              <a:rPr lang="en-US" sz="900" dirty="0">
                <a:latin typeface="+mn-lt"/>
              </a:rPr>
              <a:t>	</a:t>
            </a:r>
            <a:r>
              <a:rPr lang="en-US" sz="900" dirty="0" smtClean="0">
                <a:latin typeface="+mn-lt"/>
              </a:rPr>
              <a:t>21</a:t>
            </a:r>
            <a:r>
              <a:rPr lang="en-US" sz="900" dirty="0">
                <a:latin typeface="+mn-lt"/>
              </a:rPr>
              <a:t>%</a:t>
            </a:r>
          </a:p>
          <a:p>
            <a:pPr eaLnBrk="1" hangingPunct="1"/>
            <a:r>
              <a:rPr lang="en-US" sz="900" dirty="0">
                <a:latin typeface="+mn-lt"/>
              </a:rPr>
              <a:t> </a:t>
            </a:r>
            <a:r>
              <a:rPr lang="en-US" sz="900" dirty="0" smtClean="0">
                <a:latin typeface="+mn-lt"/>
              </a:rPr>
              <a:t>    AS4739</a:t>
            </a:r>
            <a:r>
              <a:rPr lang="en-US" sz="900" dirty="0">
                <a:latin typeface="+mn-lt"/>
              </a:rPr>
              <a:t>	Internode	</a:t>
            </a:r>
            <a:r>
              <a:rPr lang="en-US" sz="900" dirty="0" smtClean="0">
                <a:latin typeface="+mn-lt"/>
              </a:rPr>
              <a:t> </a:t>
            </a:r>
            <a:r>
              <a:rPr lang="en-US" sz="900" dirty="0">
                <a:latin typeface="+mn-lt"/>
              </a:rPr>
              <a:t>5</a:t>
            </a:r>
            <a:r>
              <a:rPr lang="en-US" sz="900" dirty="0" smtClean="0">
                <a:latin typeface="+mn-lt"/>
              </a:rPr>
              <a:t>%	</a:t>
            </a:r>
            <a:r>
              <a:rPr lang="en-US" sz="900" dirty="0">
                <a:latin typeface="+mn-lt"/>
              </a:rPr>
              <a:t>	</a:t>
            </a:r>
            <a:r>
              <a:rPr lang="en-US" sz="900" dirty="0" smtClean="0">
                <a:latin typeface="+mn-lt"/>
              </a:rPr>
              <a:t>11</a:t>
            </a:r>
            <a:r>
              <a:rPr lang="en-US" sz="900" dirty="0">
                <a:latin typeface="+mn-lt"/>
              </a:rPr>
              <a:t>%</a:t>
            </a:r>
          </a:p>
          <a:p>
            <a:pPr eaLnBrk="1" hangingPunct="1"/>
            <a:r>
              <a:rPr lang="en-US" sz="900" b="1" dirty="0">
                <a:latin typeface="+mn-lt"/>
              </a:rPr>
              <a:t>Netherlands</a:t>
            </a:r>
          </a:p>
          <a:p>
            <a:pPr eaLnBrk="1" hangingPunct="1"/>
            <a:r>
              <a:rPr lang="en-US" sz="900" dirty="0">
                <a:latin typeface="+mn-lt"/>
              </a:rPr>
              <a:t> </a:t>
            </a:r>
            <a:r>
              <a:rPr lang="en-US" sz="900" dirty="0" smtClean="0">
                <a:latin typeface="+mn-lt"/>
              </a:rPr>
              <a:t>    AS3265</a:t>
            </a:r>
            <a:r>
              <a:rPr lang="en-US" sz="900" dirty="0">
                <a:latin typeface="+mn-lt"/>
              </a:rPr>
              <a:t>	XS4ALL Internet 	</a:t>
            </a:r>
            <a:r>
              <a:rPr lang="en-US" sz="900" dirty="0" smtClean="0">
                <a:latin typeface="+mn-lt"/>
              </a:rPr>
              <a:t> </a:t>
            </a:r>
            <a:r>
              <a:rPr lang="en-US" sz="900" dirty="0">
                <a:latin typeface="+mn-lt"/>
              </a:rPr>
              <a:t>6</a:t>
            </a:r>
            <a:r>
              <a:rPr lang="en-US" sz="900" dirty="0" smtClean="0">
                <a:latin typeface="+mn-lt"/>
              </a:rPr>
              <a:t>%	</a:t>
            </a:r>
            <a:r>
              <a:rPr lang="en-US" sz="900" dirty="0">
                <a:latin typeface="+mn-lt"/>
              </a:rPr>
              <a:t>	</a:t>
            </a:r>
            <a:r>
              <a:rPr lang="en-US" sz="900" dirty="0" smtClean="0">
                <a:latin typeface="+mn-lt"/>
              </a:rPr>
              <a:t>27</a:t>
            </a:r>
            <a:r>
              <a:rPr lang="en-US" sz="900" dirty="0">
                <a:latin typeface="+mn-lt"/>
              </a:rPr>
              <a:t>%</a:t>
            </a:r>
          </a:p>
          <a:p>
            <a:pPr eaLnBrk="1" hangingPunct="1"/>
            <a:r>
              <a:rPr lang="en-US" sz="900" b="1" dirty="0">
                <a:latin typeface="+mn-lt"/>
              </a:rPr>
              <a:t>Singapore</a:t>
            </a:r>
          </a:p>
          <a:p>
            <a:pPr eaLnBrk="1" hangingPunct="1"/>
            <a:r>
              <a:rPr lang="en-US" sz="900" dirty="0">
                <a:latin typeface="+mn-lt"/>
              </a:rPr>
              <a:t> </a:t>
            </a:r>
            <a:r>
              <a:rPr lang="en-US" sz="900" dirty="0" smtClean="0">
                <a:latin typeface="+mn-lt"/>
              </a:rPr>
              <a:t>    AS7472</a:t>
            </a:r>
            <a:r>
              <a:rPr lang="en-US" sz="900" dirty="0">
                <a:latin typeface="+mn-lt"/>
              </a:rPr>
              <a:t>	</a:t>
            </a:r>
            <a:r>
              <a:rPr lang="en-US" sz="900" dirty="0" err="1">
                <a:latin typeface="+mn-lt"/>
              </a:rPr>
              <a:t>Starhub</a:t>
            </a:r>
            <a:r>
              <a:rPr lang="en-US" sz="900" dirty="0">
                <a:latin typeface="+mn-lt"/>
              </a:rPr>
              <a:t> Internet	</a:t>
            </a:r>
            <a:r>
              <a:rPr lang="en-US" sz="900" dirty="0" smtClean="0">
                <a:latin typeface="+mn-lt"/>
              </a:rPr>
              <a:t> </a:t>
            </a:r>
            <a:r>
              <a:rPr lang="en-US" sz="900" dirty="0">
                <a:latin typeface="+mn-lt"/>
              </a:rPr>
              <a:t>0</a:t>
            </a:r>
            <a:r>
              <a:rPr lang="en-US" sz="900" dirty="0" smtClean="0">
                <a:latin typeface="+mn-lt"/>
              </a:rPr>
              <a:t>%	</a:t>
            </a:r>
            <a:r>
              <a:rPr lang="en-US" sz="900" dirty="0">
                <a:latin typeface="+mn-lt"/>
              </a:rPr>
              <a:t>	</a:t>
            </a:r>
            <a:r>
              <a:rPr lang="en-US" sz="900" dirty="0" smtClean="0">
                <a:latin typeface="+mn-lt"/>
              </a:rPr>
              <a:t>13</a:t>
            </a:r>
            <a:r>
              <a:rPr lang="en-US" sz="900" dirty="0">
                <a:latin typeface="+mn-lt"/>
              </a:rPr>
              <a:t>%</a:t>
            </a:r>
          </a:p>
          <a:p>
            <a:pPr eaLnBrk="1" hangingPunct="1"/>
            <a:r>
              <a:rPr lang="en-US" sz="900" dirty="0">
                <a:latin typeface="+mn-lt"/>
              </a:rPr>
              <a:t> </a:t>
            </a:r>
            <a:r>
              <a:rPr lang="en-US" sz="900" dirty="0" smtClean="0">
                <a:latin typeface="+mn-lt"/>
              </a:rPr>
              <a:t>    AS4773</a:t>
            </a:r>
            <a:r>
              <a:rPr lang="en-US" sz="900" dirty="0">
                <a:latin typeface="+mn-lt"/>
              </a:rPr>
              <a:t>	</a:t>
            </a:r>
            <a:r>
              <a:rPr lang="en-US" sz="900" dirty="0" err="1">
                <a:latin typeface="+mn-lt"/>
              </a:rPr>
              <a:t>MobileOne</a:t>
            </a:r>
            <a:r>
              <a:rPr lang="en-US" sz="900" dirty="0">
                <a:latin typeface="+mn-lt"/>
              </a:rPr>
              <a:t> Ltd.	</a:t>
            </a:r>
            <a:r>
              <a:rPr lang="en-US" sz="900" dirty="0" smtClean="0">
                <a:latin typeface="+mn-lt"/>
              </a:rPr>
              <a:t> </a:t>
            </a:r>
            <a:r>
              <a:rPr lang="en-US" sz="900" dirty="0">
                <a:latin typeface="+mn-lt"/>
              </a:rPr>
              <a:t>0</a:t>
            </a:r>
            <a:r>
              <a:rPr lang="en-US" sz="900" dirty="0" smtClean="0">
                <a:latin typeface="+mn-lt"/>
              </a:rPr>
              <a:t>%	</a:t>
            </a:r>
            <a:r>
              <a:rPr lang="en-US" sz="900" dirty="0">
                <a:latin typeface="+mn-lt"/>
              </a:rPr>
              <a:t>	</a:t>
            </a:r>
            <a:r>
              <a:rPr lang="en-US" sz="900" dirty="0" smtClean="0">
                <a:latin typeface="+mn-lt"/>
              </a:rPr>
              <a:t>10</a:t>
            </a:r>
            <a:r>
              <a:rPr lang="en-US" sz="900" dirty="0">
                <a:latin typeface="+mn-lt"/>
              </a:rPr>
              <a:t>%</a:t>
            </a:r>
          </a:p>
          <a:p>
            <a:pPr eaLnBrk="1" hangingPunct="1"/>
            <a:r>
              <a:rPr lang="en-US" sz="900" b="1" dirty="0">
                <a:latin typeface="+mn-lt"/>
              </a:rPr>
              <a:t>Greece</a:t>
            </a:r>
          </a:p>
          <a:p>
            <a:pPr eaLnBrk="1" hangingPunct="1"/>
            <a:r>
              <a:rPr lang="en-US" sz="900" dirty="0">
                <a:latin typeface="+mn-lt"/>
              </a:rPr>
              <a:t> </a:t>
            </a:r>
            <a:r>
              <a:rPr lang="en-US" sz="900" dirty="0" smtClean="0">
                <a:latin typeface="+mn-lt"/>
              </a:rPr>
              <a:t>    AS5408</a:t>
            </a:r>
            <a:r>
              <a:rPr lang="en-US" sz="900" dirty="0">
                <a:latin typeface="+mn-lt"/>
              </a:rPr>
              <a:t>	Greek R&amp;D	</a:t>
            </a:r>
            <a:r>
              <a:rPr lang="en-US" sz="900" dirty="0" smtClean="0">
                <a:latin typeface="+mn-lt"/>
              </a:rPr>
              <a:t>17</a:t>
            </a:r>
            <a:r>
              <a:rPr lang="en-US" sz="900" dirty="0" smtClean="0">
                <a:latin typeface="+mn-lt"/>
              </a:rPr>
              <a:t>%	</a:t>
            </a:r>
            <a:r>
              <a:rPr lang="en-US" sz="900" dirty="0">
                <a:latin typeface="+mn-lt"/>
              </a:rPr>
              <a:t>	</a:t>
            </a:r>
            <a:r>
              <a:rPr lang="en-US" sz="900" dirty="0" smtClean="0">
                <a:latin typeface="+mn-lt"/>
              </a:rPr>
              <a:t>19</a:t>
            </a:r>
            <a:r>
              <a:rPr lang="en-US" sz="900" dirty="0">
                <a:latin typeface="+mn-lt"/>
              </a:rPr>
              <a:t>%</a:t>
            </a:r>
          </a:p>
          <a:p>
            <a:pPr eaLnBrk="1" hangingPunct="1"/>
            <a:r>
              <a:rPr lang="en-US" sz="900" b="1" dirty="0">
                <a:latin typeface="+mn-lt"/>
              </a:rPr>
              <a:t>South Africa</a:t>
            </a:r>
          </a:p>
          <a:p>
            <a:pPr eaLnBrk="1" hangingPunct="1"/>
            <a:r>
              <a:rPr lang="en-US" sz="900" dirty="0">
                <a:latin typeface="+mn-lt"/>
              </a:rPr>
              <a:t> </a:t>
            </a:r>
            <a:r>
              <a:rPr lang="en-US" sz="900" dirty="0" smtClean="0">
                <a:latin typeface="+mn-lt"/>
              </a:rPr>
              <a:t>    AS2018</a:t>
            </a:r>
            <a:r>
              <a:rPr lang="en-US" sz="900" dirty="0">
                <a:latin typeface="+mn-lt"/>
              </a:rPr>
              <a:t>	</a:t>
            </a:r>
            <a:r>
              <a:rPr lang="en-US" sz="900" dirty="0" smtClean="0">
                <a:latin typeface="+mn-lt"/>
              </a:rPr>
              <a:t>TENET	</a:t>
            </a:r>
            <a:r>
              <a:rPr lang="en-US" sz="900" dirty="0">
                <a:latin typeface="+mn-lt"/>
              </a:rPr>
              <a:t>	</a:t>
            </a:r>
            <a:r>
              <a:rPr lang="en-US" sz="900" dirty="0" smtClean="0">
                <a:latin typeface="+mn-lt"/>
              </a:rPr>
              <a:t> </a:t>
            </a:r>
            <a:r>
              <a:rPr lang="en-US" sz="900" dirty="0" smtClean="0">
                <a:latin typeface="+mn-lt"/>
              </a:rPr>
              <a:t> 0%	</a:t>
            </a:r>
            <a:r>
              <a:rPr lang="en-US" sz="900" dirty="0">
                <a:latin typeface="+mn-lt"/>
              </a:rPr>
              <a:t>	 </a:t>
            </a:r>
            <a:r>
              <a:rPr lang="en-US" sz="900" dirty="0" smtClean="0">
                <a:latin typeface="+mn-lt"/>
              </a:rPr>
              <a:t> </a:t>
            </a:r>
            <a:r>
              <a:rPr lang="en-US" sz="900" dirty="0">
                <a:latin typeface="+mn-lt"/>
              </a:rPr>
              <a:t>3%</a:t>
            </a:r>
          </a:p>
          <a:p>
            <a:pPr eaLnBrk="1" hangingPunct="1"/>
            <a:r>
              <a:rPr lang="en-US" sz="900" b="1" dirty="0">
                <a:latin typeface="+mn-lt"/>
              </a:rPr>
              <a:t>Canada</a:t>
            </a:r>
          </a:p>
          <a:p>
            <a:pPr eaLnBrk="1" hangingPunct="1"/>
            <a:r>
              <a:rPr lang="en-US" sz="900" dirty="0">
                <a:latin typeface="+mn-lt"/>
              </a:rPr>
              <a:t> </a:t>
            </a:r>
            <a:r>
              <a:rPr lang="en-US" sz="900" dirty="0" smtClean="0">
                <a:latin typeface="+mn-lt"/>
              </a:rPr>
              <a:t>    AS6453</a:t>
            </a:r>
            <a:r>
              <a:rPr lang="en-US" sz="900" dirty="0">
                <a:latin typeface="+mn-lt"/>
              </a:rPr>
              <a:t>	TATA </a:t>
            </a:r>
            <a:r>
              <a:rPr lang="en-US" sz="900" dirty="0" err="1" smtClean="0">
                <a:latin typeface="+mn-lt"/>
              </a:rPr>
              <a:t>Comms</a:t>
            </a:r>
            <a:r>
              <a:rPr lang="en-US" sz="900" dirty="0" smtClean="0">
                <a:latin typeface="+mn-lt"/>
              </a:rPr>
              <a:t>.</a:t>
            </a:r>
            <a:r>
              <a:rPr lang="en-US" sz="900" dirty="0">
                <a:latin typeface="+mn-lt"/>
              </a:rPr>
              <a:t>	10</a:t>
            </a:r>
            <a:r>
              <a:rPr lang="en-US" sz="900" dirty="0" smtClean="0">
                <a:latin typeface="+mn-lt"/>
              </a:rPr>
              <a:t>%	</a:t>
            </a:r>
            <a:r>
              <a:rPr lang="en-US" sz="900" dirty="0">
                <a:latin typeface="+mn-lt"/>
              </a:rPr>
              <a:t>	</a:t>
            </a:r>
            <a:r>
              <a:rPr lang="en-US" sz="900" dirty="0" smtClean="0">
                <a:latin typeface="+mn-lt"/>
              </a:rPr>
              <a:t>13</a:t>
            </a:r>
            <a:r>
              <a:rPr lang="en-US" sz="900" dirty="0">
                <a:latin typeface="+mn-lt"/>
              </a:rPr>
              <a:t>%</a:t>
            </a:r>
          </a:p>
          <a:p>
            <a:pPr eaLnBrk="1" hangingPunct="1"/>
            <a:r>
              <a:rPr lang="en-US" sz="900" dirty="0">
                <a:latin typeface="+mn-lt"/>
              </a:rPr>
              <a:t> </a:t>
            </a:r>
            <a:r>
              <a:rPr lang="en-US" sz="900" dirty="0" smtClean="0">
                <a:latin typeface="+mn-lt"/>
              </a:rPr>
              <a:t>    AS22995</a:t>
            </a:r>
            <a:r>
              <a:rPr lang="en-US" sz="900" dirty="0">
                <a:latin typeface="+mn-lt"/>
              </a:rPr>
              <a:t>	</a:t>
            </a:r>
            <a:r>
              <a:rPr lang="en-US" sz="900" dirty="0" err="1">
                <a:latin typeface="+mn-lt"/>
              </a:rPr>
              <a:t>Xplornet</a:t>
            </a:r>
            <a:r>
              <a:rPr lang="en-US" sz="900" dirty="0">
                <a:latin typeface="+mn-lt"/>
              </a:rPr>
              <a:t> </a:t>
            </a:r>
            <a:r>
              <a:rPr lang="en-US" sz="900" dirty="0" err="1" smtClean="0">
                <a:latin typeface="+mn-lt"/>
              </a:rPr>
              <a:t>Comms</a:t>
            </a:r>
            <a:r>
              <a:rPr lang="en-US" sz="900" dirty="0" smtClean="0">
                <a:latin typeface="+mn-lt"/>
              </a:rPr>
              <a:t> </a:t>
            </a:r>
            <a:r>
              <a:rPr lang="en-US" sz="900" dirty="0" smtClean="0">
                <a:latin typeface="+mn-lt"/>
              </a:rPr>
              <a:t>       </a:t>
            </a:r>
            <a:r>
              <a:rPr lang="en-US" sz="900" dirty="0">
                <a:latin typeface="+mn-lt"/>
              </a:rPr>
              <a:t>0</a:t>
            </a:r>
            <a:r>
              <a:rPr lang="en-US" sz="900" dirty="0" smtClean="0">
                <a:latin typeface="+mn-lt"/>
              </a:rPr>
              <a:t>%	</a:t>
            </a:r>
            <a:r>
              <a:rPr lang="en-US" sz="900" dirty="0">
                <a:latin typeface="+mn-lt"/>
              </a:rPr>
              <a:t>	</a:t>
            </a:r>
            <a:r>
              <a:rPr lang="en-US" sz="900" dirty="0" smtClean="0">
                <a:latin typeface="+mn-lt"/>
              </a:rPr>
              <a:t>  9</a:t>
            </a:r>
            <a:r>
              <a:rPr lang="en-US" sz="900" dirty="0">
                <a:latin typeface="+mn-lt"/>
              </a:rPr>
              <a:t>%</a:t>
            </a:r>
          </a:p>
          <a:p>
            <a:pPr eaLnBrk="1" hangingPunct="1"/>
            <a:r>
              <a:rPr lang="en-US" sz="900" b="1" dirty="0">
                <a:latin typeface="+mn-lt"/>
              </a:rPr>
              <a:t>Norway</a:t>
            </a:r>
          </a:p>
          <a:p>
            <a:pPr eaLnBrk="1" hangingPunct="1"/>
            <a:r>
              <a:rPr lang="en-US" sz="900" dirty="0">
                <a:latin typeface="+mn-lt"/>
              </a:rPr>
              <a:t> </a:t>
            </a:r>
            <a:r>
              <a:rPr lang="en-US" sz="900" dirty="0" smtClean="0">
                <a:latin typeface="+mn-lt"/>
              </a:rPr>
              <a:t>    AS224</a:t>
            </a:r>
            <a:r>
              <a:rPr lang="en-US" sz="900" dirty="0">
                <a:latin typeface="+mn-lt"/>
              </a:rPr>
              <a:t>	</a:t>
            </a:r>
            <a:r>
              <a:rPr lang="en-US" sz="900" dirty="0" err="1" smtClean="0">
                <a:latin typeface="+mn-lt"/>
              </a:rPr>
              <a:t>Uninett</a:t>
            </a:r>
            <a:r>
              <a:rPr lang="en-US" sz="900" dirty="0" smtClean="0">
                <a:latin typeface="+mn-lt"/>
              </a:rPr>
              <a:t>		  </a:t>
            </a:r>
            <a:r>
              <a:rPr lang="en-US" sz="900" dirty="0">
                <a:latin typeface="+mn-lt"/>
              </a:rPr>
              <a:t>	</a:t>
            </a:r>
            <a:r>
              <a:rPr lang="en-US" sz="900" dirty="0" smtClean="0">
                <a:latin typeface="+mn-lt"/>
              </a:rPr>
              <a:t> 16%	</a:t>
            </a:r>
            <a:r>
              <a:rPr lang="en-US" sz="900" dirty="0">
                <a:latin typeface="+mn-lt"/>
              </a:rPr>
              <a:t>	</a:t>
            </a:r>
            <a:r>
              <a:rPr lang="en-US" sz="900" dirty="0" smtClean="0">
                <a:latin typeface="+mn-lt"/>
              </a:rPr>
              <a:t> 24</a:t>
            </a:r>
            <a:r>
              <a:rPr lang="en-US" sz="900" dirty="0">
                <a:latin typeface="+mn-lt"/>
              </a:rPr>
              <a:t>%</a:t>
            </a:r>
          </a:p>
          <a:p>
            <a:pPr eaLnBrk="1" hangingPunct="1"/>
            <a:r>
              <a:rPr lang="en-US" sz="900" dirty="0">
                <a:latin typeface="+mn-lt"/>
              </a:rPr>
              <a:t> </a:t>
            </a:r>
            <a:r>
              <a:rPr lang="en-US" sz="900" dirty="0" smtClean="0">
                <a:latin typeface="+mn-lt"/>
              </a:rPr>
              <a:t>    AS39832</a:t>
            </a:r>
            <a:r>
              <a:rPr lang="en-US" sz="900" dirty="0">
                <a:latin typeface="+mn-lt"/>
              </a:rPr>
              <a:t>	Opera </a:t>
            </a:r>
            <a:r>
              <a:rPr lang="en-US" sz="900" dirty="0" smtClean="0">
                <a:latin typeface="+mn-lt"/>
              </a:rPr>
              <a:t>Software</a:t>
            </a:r>
            <a:r>
              <a:rPr lang="en-US" sz="900" dirty="0">
                <a:latin typeface="+mn-lt"/>
              </a:rPr>
              <a:t>	</a:t>
            </a:r>
            <a:r>
              <a:rPr lang="en-US" sz="900" dirty="0" smtClean="0">
                <a:latin typeface="+mn-lt"/>
              </a:rPr>
              <a:t> </a:t>
            </a:r>
            <a:r>
              <a:rPr lang="en-US" sz="900" dirty="0" smtClean="0">
                <a:latin typeface="+mn-lt"/>
              </a:rPr>
              <a:t>  </a:t>
            </a:r>
            <a:r>
              <a:rPr lang="en-US" sz="900" dirty="0" smtClean="0">
                <a:latin typeface="+mn-lt"/>
              </a:rPr>
              <a:t>1%</a:t>
            </a:r>
            <a:r>
              <a:rPr lang="en-US" sz="900" dirty="0">
                <a:latin typeface="+mn-lt"/>
              </a:rPr>
              <a:t> </a:t>
            </a:r>
            <a:r>
              <a:rPr lang="en-US" sz="900" dirty="0" smtClean="0">
                <a:latin typeface="+mn-lt"/>
              </a:rPr>
              <a:t> </a:t>
            </a:r>
            <a:r>
              <a:rPr lang="en-US" sz="900" dirty="0" smtClean="0">
                <a:latin typeface="+mn-lt"/>
              </a:rPr>
              <a:t>	                  </a:t>
            </a:r>
            <a:r>
              <a:rPr lang="en-US" sz="900" dirty="0">
                <a:latin typeface="+mn-lt"/>
              </a:rPr>
              <a:t>100%</a:t>
            </a:r>
          </a:p>
          <a:p>
            <a:pPr eaLnBrk="1" hangingPunct="1"/>
            <a:r>
              <a:rPr lang="en-US" sz="900" dirty="0">
                <a:latin typeface="+mn-lt"/>
              </a:rPr>
              <a:t> </a:t>
            </a:r>
            <a:r>
              <a:rPr lang="en-US" sz="900" dirty="0" smtClean="0">
                <a:latin typeface="+mn-lt"/>
              </a:rPr>
              <a:t>    AS57963</a:t>
            </a:r>
            <a:r>
              <a:rPr lang="en-US" sz="900" dirty="0">
                <a:latin typeface="+mn-lt"/>
              </a:rPr>
              <a:t>	</a:t>
            </a:r>
            <a:r>
              <a:rPr lang="en-US" sz="900" dirty="0" err="1">
                <a:latin typeface="+mn-lt"/>
              </a:rPr>
              <a:t>Lynet</a:t>
            </a:r>
            <a:r>
              <a:rPr lang="en-US" sz="900" dirty="0">
                <a:latin typeface="+mn-lt"/>
              </a:rPr>
              <a:t> </a:t>
            </a:r>
            <a:r>
              <a:rPr lang="en-US" sz="900" dirty="0" err="1">
                <a:latin typeface="+mn-lt"/>
              </a:rPr>
              <a:t>Internett</a:t>
            </a:r>
            <a:r>
              <a:rPr lang="en-US" sz="900" dirty="0">
                <a:latin typeface="+mn-lt"/>
              </a:rPr>
              <a:t>	 </a:t>
            </a:r>
            <a:r>
              <a:rPr lang="en-US" sz="900" dirty="0" smtClean="0">
                <a:latin typeface="+mn-lt"/>
              </a:rPr>
              <a:t>   </a:t>
            </a:r>
            <a:r>
              <a:rPr lang="en-US" sz="900" dirty="0">
                <a:latin typeface="+mn-lt"/>
              </a:rPr>
              <a:t>0%	</a:t>
            </a:r>
            <a:r>
              <a:rPr lang="en-US" sz="900" dirty="0" smtClean="0">
                <a:latin typeface="+mn-lt"/>
              </a:rPr>
              <a:t>	  </a:t>
            </a:r>
            <a:r>
              <a:rPr lang="en-US" sz="900" dirty="0" smtClean="0">
                <a:latin typeface="+mn-lt"/>
              </a:rPr>
              <a:t>56</a:t>
            </a:r>
            <a:r>
              <a:rPr lang="en-US" sz="900" dirty="0">
                <a:latin typeface="+mn-lt"/>
              </a:rPr>
              <a:t>%</a:t>
            </a:r>
          </a:p>
          <a:p>
            <a:pPr eaLnBrk="1" hangingPunct="1"/>
            <a:r>
              <a:rPr lang="en-US" sz="900" b="1" dirty="0">
                <a:latin typeface="+mn-lt"/>
              </a:rPr>
              <a:t>Portugal</a:t>
            </a:r>
          </a:p>
          <a:p>
            <a:pPr eaLnBrk="1" hangingPunct="1"/>
            <a:r>
              <a:rPr lang="en-US" sz="900" dirty="0">
                <a:latin typeface="+mn-lt"/>
              </a:rPr>
              <a:t> </a:t>
            </a:r>
            <a:r>
              <a:rPr lang="en-US" sz="900" dirty="0" smtClean="0">
                <a:latin typeface="+mn-lt"/>
              </a:rPr>
              <a:t>    AS3243</a:t>
            </a:r>
            <a:r>
              <a:rPr lang="en-US" sz="900" dirty="0">
                <a:latin typeface="+mn-lt"/>
              </a:rPr>
              <a:t>	PT </a:t>
            </a:r>
            <a:r>
              <a:rPr lang="en-US" sz="900" dirty="0" err="1" smtClean="0">
                <a:latin typeface="+mn-lt"/>
              </a:rPr>
              <a:t>Comunicacoes</a:t>
            </a:r>
            <a:r>
              <a:rPr lang="en-US" sz="900" dirty="0" smtClean="0">
                <a:latin typeface="+mn-lt"/>
              </a:rPr>
              <a:t>	    </a:t>
            </a:r>
            <a:r>
              <a:rPr lang="en-US" sz="900" dirty="0" smtClean="0">
                <a:latin typeface="+mn-lt"/>
              </a:rPr>
              <a:t>0</a:t>
            </a:r>
            <a:r>
              <a:rPr lang="en-US" sz="900" dirty="0" smtClean="0">
                <a:latin typeface="+mn-lt"/>
              </a:rPr>
              <a:t>%	</a:t>
            </a:r>
            <a:r>
              <a:rPr lang="en-US" sz="900" dirty="0">
                <a:latin typeface="+mn-lt"/>
              </a:rPr>
              <a:t>	</a:t>
            </a:r>
            <a:r>
              <a:rPr lang="en-US" sz="900" dirty="0" smtClean="0">
                <a:latin typeface="+mn-lt"/>
              </a:rPr>
              <a:t>    </a:t>
            </a:r>
            <a:r>
              <a:rPr lang="en-US" sz="900" dirty="0">
                <a:latin typeface="+mn-lt"/>
              </a:rPr>
              <a:t>1%</a:t>
            </a:r>
          </a:p>
          <a:p>
            <a:pPr eaLnBrk="1" hangingPunct="1"/>
            <a:r>
              <a:rPr lang="en-US" sz="900" b="1" dirty="0">
                <a:latin typeface="+mn-lt"/>
              </a:rPr>
              <a:t>Luxembourg</a:t>
            </a:r>
          </a:p>
          <a:p>
            <a:pPr eaLnBrk="1" hangingPunct="1"/>
            <a:r>
              <a:rPr lang="en-US" sz="900" dirty="0">
                <a:latin typeface="+mn-lt"/>
              </a:rPr>
              <a:t> </a:t>
            </a:r>
            <a:r>
              <a:rPr lang="en-US" sz="900" dirty="0" smtClean="0">
                <a:latin typeface="+mn-lt"/>
              </a:rPr>
              <a:t>    AS6661</a:t>
            </a:r>
            <a:r>
              <a:rPr lang="en-US" sz="900" dirty="0">
                <a:latin typeface="+mn-lt"/>
              </a:rPr>
              <a:t>	</a:t>
            </a:r>
            <a:r>
              <a:rPr lang="en-US" sz="900" dirty="0" err="1">
                <a:latin typeface="+mn-lt"/>
              </a:rPr>
              <a:t>Postes</a:t>
            </a:r>
            <a:r>
              <a:rPr lang="en-US" sz="900" dirty="0">
                <a:latin typeface="+mn-lt"/>
              </a:rPr>
              <a:t> et </a:t>
            </a:r>
            <a:r>
              <a:rPr lang="en-US" sz="900" dirty="0" smtClean="0">
                <a:latin typeface="+mn-lt"/>
              </a:rPr>
              <a:t>Telecom	     </a:t>
            </a:r>
            <a:r>
              <a:rPr lang="en-US" sz="900" dirty="0">
                <a:latin typeface="+mn-lt"/>
              </a:rPr>
              <a:t>4%	</a:t>
            </a:r>
            <a:r>
              <a:rPr lang="en-US" sz="900" dirty="0" smtClean="0">
                <a:latin typeface="+mn-lt"/>
              </a:rPr>
              <a:t>	  </a:t>
            </a:r>
            <a:r>
              <a:rPr lang="en-US" sz="900" dirty="0" smtClean="0">
                <a:latin typeface="+mn-lt"/>
              </a:rPr>
              <a:t>14</a:t>
            </a:r>
            <a:r>
              <a:rPr lang="en-US" sz="900" dirty="0">
                <a:latin typeface="+mn-lt"/>
              </a:rPr>
              <a:t>%</a:t>
            </a:r>
          </a:p>
          <a:p>
            <a:pPr eaLnBrk="1" hangingPunct="1"/>
            <a:endParaRPr lang="en-US" sz="900" dirty="0">
              <a:latin typeface="+mn-lt"/>
            </a:endParaRPr>
          </a:p>
        </p:txBody>
      </p:sp>
    </p:spTree>
    <p:extLst>
      <p:ext uri="{BB962C8B-B14F-4D97-AF65-F5344CB8AC3E}">
        <p14:creationId xmlns:p14="http://schemas.microsoft.com/office/powerpoint/2010/main" val="207777739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on…</a:t>
            </a:r>
            <a:endParaRPr lang="en-US" dirty="0"/>
          </a:p>
        </p:txBody>
      </p:sp>
      <p:sp>
        <p:nvSpPr>
          <p:cNvPr id="5" name="TextBox 4"/>
          <p:cNvSpPr txBox="1"/>
          <p:nvPr/>
        </p:nvSpPr>
        <p:spPr>
          <a:xfrm>
            <a:off x="1802312" y="4797152"/>
            <a:ext cx="1108522" cy="276999"/>
          </a:xfrm>
          <a:prstGeom prst="rect">
            <a:avLst/>
          </a:prstGeom>
          <a:noFill/>
        </p:spPr>
        <p:txBody>
          <a:bodyPr wrap="none" rtlCol="0">
            <a:spAutoFit/>
          </a:bodyPr>
          <a:lstStyle/>
          <a:p>
            <a:r>
              <a:rPr lang="en-US" sz="1200" dirty="0" smtClean="0"/>
              <a:t>United States</a:t>
            </a:r>
            <a:endParaRPr lang="en-US" sz="1200" dirty="0"/>
          </a:p>
        </p:txBody>
      </p:sp>
      <p:sp>
        <p:nvSpPr>
          <p:cNvPr id="7" name="TextBox 6"/>
          <p:cNvSpPr txBox="1"/>
          <p:nvPr/>
        </p:nvSpPr>
        <p:spPr>
          <a:xfrm>
            <a:off x="4913421" y="3584049"/>
            <a:ext cx="2466891" cy="276999"/>
          </a:xfrm>
          <a:prstGeom prst="rect">
            <a:avLst/>
          </a:prstGeom>
          <a:noFill/>
        </p:spPr>
        <p:txBody>
          <a:bodyPr wrap="none" rtlCol="0">
            <a:spAutoFit/>
          </a:bodyPr>
          <a:lstStyle/>
          <a:p>
            <a:r>
              <a:rPr lang="en-US" sz="1200" dirty="0" smtClean="0"/>
              <a:t>AT&amp;T Internet Services (AS7018)</a:t>
            </a:r>
            <a:endParaRPr lang="en-US" sz="1200" dirty="0"/>
          </a:p>
        </p:txBody>
      </p:sp>
      <p:sp>
        <p:nvSpPr>
          <p:cNvPr id="9" name="TextBox 8"/>
          <p:cNvSpPr txBox="1"/>
          <p:nvPr/>
        </p:nvSpPr>
        <p:spPr>
          <a:xfrm>
            <a:off x="5724128" y="5744289"/>
            <a:ext cx="1484676" cy="276999"/>
          </a:xfrm>
          <a:prstGeom prst="rect">
            <a:avLst/>
          </a:prstGeom>
          <a:noFill/>
        </p:spPr>
        <p:txBody>
          <a:bodyPr wrap="none" rtlCol="0">
            <a:spAutoFit/>
          </a:bodyPr>
          <a:lstStyle/>
          <a:p>
            <a:r>
              <a:rPr lang="en-US" sz="1200" dirty="0" smtClean="0"/>
              <a:t>Comcast (AS7922)</a:t>
            </a:r>
            <a:endParaRPr lang="en-US" sz="1200" dirty="0"/>
          </a:p>
        </p:txBody>
      </p:sp>
      <p:pic>
        <p:nvPicPr>
          <p:cNvPr id="10" name="Picture 9" descr="Screen Shot 2014-05-21 at 6.18.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257" y="2321174"/>
            <a:ext cx="3545317" cy="2525749"/>
          </a:xfrm>
          <a:prstGeom prst="rect">
            <a:avLst/>
          </a:prstGeom>
        </p:spPr>
      </p:pic>
      <p:pic>
        <p:nvPicPr>
          <p:cNvPr id="11" name="Picture 10" descr="Screen Shot 2014-05-21 at 6.27.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089" y="3938323"/>
            <a:ext cx="2603545" cy="1862101"/>
          </a:xfrm>
          <a:prstGeom prst="rect">
            <a:avLst/>
          </a:prstGeom>
        </p:spPr>
      </p:pic>
      <p:pic>
        <p:nvPicPr>
          <p:cNvPr id="12" name="Picture 11" descr="Screen Shot 2014-05-21 at 6.28.3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9448" y="1738741"/>
            <a:ext cx="2618186" cy="1924627"/>
          </a:xfrm>
          <a:prstGeom prst="rect">
            <a:avLst/>
          </a:prstGeom>
        </p:spPr>
      </p:pic>
      <p:sp>
        <p:nvSpPr>
          <p:cNvPr id="3" name="Content Placeholder 2"/>
          <p:cNvSpPr>
            <a:spLocks noGrp="1"/>
          </p:cNvSpPr>
          <p:nvPr>
            <p:ph idx="1"/>
          </p:nvPr>
        </p:nvSpPr>
        <p:spPr>
          <a:xfrm>
            <a:off x="702166" y="1319587"/>
            <a:ext cx="7344816" cy="676672"/>
          </a:xfrm>
        </p:spPr>
        <p:txBody>
          <a:bodyPr>
            <a:normAutofit fontScale="77500" lnSpcReduction="20000"/>
          </a:bodyPr>
          <a:lstStyle/>
          <a:p>
            <a:pPr marL="0" indent="0">
              <a:buNone/>
            </a:pPr>
            <a:r>
              <a:rPr lang="en-US" dirty="0" smtClean="0"/>
              <a:t>It’s not everyone … but some are moving on with IPv6</a:t>
            </a:r>
            <a:endParaRPr lang="en-US" dirty="0"/>
          </a:p>
        </p:txBody>
      </p:sp>
    </p:spTree>
    <p:extLst>
      <p:ext uri="{BB962C8B-B14F-4D97-AF65-F5344CB8AC3E}">
        <p14:creationId xmlns:p14="http://schemas.microsoft.com/office/powerpoint/2010/main" val="402590821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5-21 at 6.33.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605" y="4126583"/>
            <a:ext cx="3114473" cy="2255778"/>
          </a:xfrm>
          <a:prstGeom prst="rect">
            <a:avLst/>
          </a:prstGeom>
        </p:spPr>
      </p:pic>
      <p:pic>
        <p:nvPicPr>
          <p:cNvPr id="4" name="Picture 3" descr="Screen Shot 2014-05-21 at 6.32.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805" y="1713330"/>
            <a:ext cx="3179489" cy="2263249"/>
          </a:xfrm>
          <a:prstGeom prst="rect">
            <a:avLst/>
          </a:prstGeom>
        </p:spPr>
      </p:pic>
      <p:sp>
        <p:nvSpPr>
          <p:cNvPr id="2" name="Title 1"/>
          <p:cNvSpPr>
            <a:spLocks noGrp="1"/>
          </p:cNvSpPr>
          <p:nvPr>
            <p:ph type="title"/>
          </p:nvPr>
        </p:nvSpPr>
        <p:spPr/>
        <p:txBody>
          <a:bodyPr/>
          <a:lstStyle/>
          <a:p>
            <a:r>
              <a:rPr lang="en-US" dirty="0" smtClean="0"/>
              <a:t>Moving on…</a:t>
            </a:r>
            <a:endParaRPr lang="en-US" dirty="0"/>
          </a:p>
        </p:txBody>
      </p:sp>
      <p:sp>
        <p:nvSpPr>
          <p:cNvPr id="5" name="TextBox 4"/>
          <p:cNvSpPr txBox="1"/>
          <p:nvPr/>
        </p:nvSpPr>
        <p:spPr>
          <a:xfrm>
            <a:off x="1802312" y="4797152"/>
            <a:ext cx="761747" cy="276999"/>
          </a:xfrm>
          <a:prstGeom prst="rect">
            <a:avLst/>
          </a:prstGeom>
          <a:noFill/>
        </p:spPr>
        <p:txBody>
          <a:bodyPr wrap="none" rtlCol="0">
            <a:spAutoFit/>
          </a:bodyPr>
          <a:lstStyle/>
          <a:p>
            <a:r>
              <a:rPr lang="en-US" sz="1200" dirty="0"/>
              <a:t>G</a:t>
            </a:r>
            <a:r>
              <a:rPr lang="en-US" sz="1200" dirty="0" smtClean="0"/>
              <a:t>ermany</a:t>
            </a:r>
            <a:endParaRPr lang="en-US" sz="1200" dirty="0"/>
          </a:p>
        </p:txBody>
      </p:sp>
      <p:sp>
        <p:nvSpPr>
          <p:cNvPr id="7" name="TextBox 6"/>
          <p:cNvSpPr txBox="1"/>
          <p:nvPr/>
        </p:nvSpPr>
        <p:spPr>
          <a:xfrm>
            <a:off x="4913421" y="3849584"/>
            <a:ext cx="2333692" cy="276999"/>
          </a:xfrm>
          <a:prstGeom prst="rect">
            <a:avLst/>
          </a:prstGeom>
          <a:noFill/>
        </p:spPr>
        <p:txBody>
          <a:bodyPr wrap="none" rtlCol="0">
            <a:spAutoFit/>
          </a:bodyPr>
          <a:lstStyle/>
          <a:p>
            <a:r>
              <a:rPr lang="en-US" sz="1200" dirty="0" smtClean="0"/>
              <a:t>DTAG Deutsche Telekom (AS3320)</a:t>
            </a:r>
            <a:endParaRPr lang="en-US" sz="1200" dirty="0"/>
          </a:p>
        </p:txBody>
      </p:sp>
      <p:sp>
        <p:nvSpPr>
          <p:cNvPr id="9" name="TextBox 8"/>
          <p:cNvSpPr txBox="1"/>
          <p:nvPr/>
        </p:nvSpPr>
        <p:spPr>
          <a:xfrm>
            <a:off x="5181148" y="6252188"/>
            <a:ext cx="2065965" cy="276999"/>
          </a:xfrm>
          <a:prstGeom prst="rect">
            <a:avLst/>
          </a:prstGeom>
          <a:noFill/>
        </p:spPr>
        <p:txBody>
          <a:bodyPr wrap="none" rtlCol="0">
            <a:spAutoFit/>
          </a:bodyPr>
          <a:lstStyle/>
          <a:p>
            <a:r>
              <a:rPr lang="en-US" sz="1200" dirty="0" err="1" smtClean="0"/>
              <a:t>Kabel</a:t>
            </a:r>
            <a:r>
              <a:rPr lang="en-US" sz="1200" dirty="0" smtClean="0"/>
              <a:t> </a:t>
            </a:r>
            <a:r>
              <a:rPr lang="en-US" sz="1200" dirty="0" err="1" smtClean="0"/>
              <a:t>Deutscheland</a:t>
            </a:r>
            <a:r>
              <a:rPr lang="en-US" sz="1200" dirty="0" smtClean="0"/>
              <a:t>(AS31334)</a:t>
            </a:r>
            <a:endParaRPr lang="en-US" sz="1200" dirty="0"/>
          </a:p>
        </p:txBody>
      </p:sp>
      <p:sp>
        <p:nvSpPr>
          <p:cNvPr id="3" name="Content Placeholder 2"/>
          <p:cNvSpPr>
            <a:spLocks noGrp="1"/>
          </p:cNvSpPr>
          <p:nvPr>
            <p:ph idx="1"/>
          </p:nvPr>
        </p:nvSpPr>
        <p:spPr>
          <a:xfrm>
            <a:off x="702166" y="1319587"/>
            <a:ext cx="7344816" cy="676672"/>
          </a:xfrm>
        </p:spPr>
        <p:txBody>
          <a:bodyPr>
            <a:normAutofit fontScale="77500" lnSpcReduction="20000"/>
          </a:bodyPr>
          <a:lstStyle/>
          <a:p>
            <a:pPr marL="0" indent="0">
              <a:buNone/>
            </a:pPr>
            <a:r>
              <a:rPr lang="en-US" smtClean="0"/>
              <a:t>It’s </a:t>
            </a:r>
            <a:r>
              <a:rPr lang="en-US" dirty="0" smtClean="0"/>
              <a:t>not everyone … but some are moving on with IPv6</a:t>
            </a:r>
            <a:endParaRPr lang="en-US" dirty="0"/>
          </a:p>
        </p:txBody>
      </p:sp>
      <p:pic>
        <p:nvPicPr>
          <p:cNvPr id="14" name="Picture 13" descr="Screen Shot 2014-05-21 at 6.17.0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166" y="2133154"/>
            <a:ext cx="3650961" cy="2663998"/>
          </a:xfrm>
          <a:prstGeom prst="rect">
            <a:avLst/>
          </a:prstGeom>
        </p:spPr>
      </p:pic>
    </p:spTree>
    <p:extLst>
      <p:ext uri="{BB962C8B-B14F-4D97-AF65-F5344CB8AC3E}">
        <p14:creationId xmlns:p14="http://schemas.microsoft.com/office/powerpoint/2010/main" val="286680511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4-05-21 at 6.39.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656288"/>
            <a:ext cx="3133436" cy="2281959"/>
          </a:xfrm>
          <a:prstGeom prst="rect">
            <a:avLst/>
          </a:prstGeom>
        </p:spPr>
      </p:pic>
      <p:pic>
        <p:nvPicPr>
          <p:cNvPr id="3" name="Picture 2" descr="Screen Shot 2014-05-21 at 6.35.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13" y="1113423"/>
            <a:ext cx="3152957" cy="2234751"/>
          </a:xfrm>
          <a:prstGeom prst="rect">
            <a:avLst/>
          </a:prstGeom>
        </p:spPr>
      </p:pic>
      <p:sp>
        <p:nvSpPr>
          <p:cNvPr id="2" name="Title 1"/>
          <p:cNvSpPr>
            <a:spLocks noGrp="1"/>
          </p:cNvSpPr>
          <p:nvPr>
            <p:ph type="title"/>
          </p:nvPr>
        </p:nvSpPr>
        <p:spPr/>
        <p:txBody>
          <a:bodyPr/>
          <a:lstStyle/>
          <a:p>
            <a:r>
              <a:rPr lang="en-US" dirty="0" smtClean="0"/>
              <a:t>Further afield</a:t>
            </a:r>
            <a:endParaRPr lang="en-US" dirty="0"/>
          </a:p>
        </p:txBody>
      </p:sp>
      <p:sp>
        <p:nvSpPr>
          <p:cNvPr id="5" name="TextBox 4"/>
          <p:cNvSpPr txBox="1"/>
          <p:nvPr/>
        </p:nvSpPr>
        <p:spPr>
          <a:xfrm>
            <a:off x="1378235" y="3284984"/>
            <a:ext cx="543739" cy="276999"/>
          </a:xfrm>
          <a:prstGeom prst="rect">
            <a:avLst/>
          </a:prstGeom>
          <a:noFill/>
        </p:spPr>
        <p:txBody>
          <a:bodyPr wrap="none" rtlCol="0">
            <a:spAutoFit/>
          </a:bodyPr>
          <a:lstStyle/>
          <a:p>
            <a:r>
              <a:rPr lang="en-US" sz="1200" dirty="0" smtClean="0"/>
              <a:t>China</a:t>
            </a:r>
            <a:endParaRPr lang="en-US" sz="1200" dirty="0"/>
          </a:p>
        </p:txBody>
      </p:sp>
      <p:sp>
        <p:nvSpPr>
          <p:cNvPr id="7" name="TextBox 6"/>
          <p:cNvSpPr txBox="1"/>
          <p:nvPr/>
        </p:nvSpPr>
        <p:spPr>
          <a:xfrm>
            <a:off x="5840257" y="3284984"/>
            <a:ext cx="603951" cy="276999"/>
          </a:xfrm>
          <a:prstGeom prst="rect">
            <a:avLst/>
          </a:prstGeom>
          <a:noFill/>
        </p:spPr>
        <p:txBody>
          <a:bodyPr wrap="none" rtlCol="0">
            <a:spAutoFit/>
          </a:bodyPr>
          <a:lstStyle/>
          <a:p>
            <a:r>
              <a:rPr lang="en-US" sz="1200" dirty="0" smtClean="0"/>
              <a:t>Japan</a:t>
            </a:r>
            <a:endParaRPr lang="en-US" sz="1200" dirty="0"/>
          </a:p>
        </p:txBody>
      </p:sp>
      <p:sp>
        <p:nvSpPr>
          <p:cNvPr id="9" name="TextBox 8"/>
          <p:cNvSpPr txBox="1"/>
          <p:nvPr/>
        </p:nvSpPr>
        <p:spPr>
          <a:xfrm>
            <a:off x="1475656" y="5805264"/>
            <a:ext cx="886255" cy="276999"/>
          </a:xfrm>
          <a:prstGeom prst="rect">
            <a:avLst/>
          </a:prstGeom>
          <a:noFill/>
        </p:spPr>
        <p:txBody>
          <a:bodyPr wrap="none" rtlCol="0">
            <a:spAutoFit/>
          </a:bodyPr>
          <a:lstStyle/>
          <a:p>
            <a:r>
              <a:rPr lang="en-US" sz="1200" dirty="0" smtClean="0"/>
              <a:t>Singapore</a:t>
            </a:r>
            <a:endParaRPr lang="en-US" sz="1200" dirty="0"/>
          </a:p>
        </p:txBody>
      </p:sp>
      <p:sp>
        <p:nvSpPr>
          <p:cNvPr id="11" name="TextBox 10"/>
          <p:cNvSpPr txBox="1"/>
          <p:nvPr/>
        </p:nvSpPr>
        <p:spPr>
          <a:xfrm>
            <a:off x="5940152" y="5661248"/>
            <a:ext cx="796212" cy="276999"/>
          </a:xfrm>
          <a:prstGeom prst="rect">
            <a:avLst/>
          </a:prstGeom>
          <a:noFill/>
        </p:spPr>
        <p:txBody>
          <a:bodyPr wrap="none" rtlCol="0">
            <a:spAutoFit/>
          </a:bodyPr>
          <a:lstStyle/>
          <a:p>
            <a:r>
              <a:rPr lang="en-US" sz="1200" dirty="0" smtClean="0"/>
              <a:t>Australia</a:t>
            </a:r>
            <a:endParaRPr lang="en-US" sz="1200" dirty="0"/>
          </a:p>
        </p:txBody>
      </p:sp>
      <p:pic>
        <p:nvPicPr>
          <p:cNvPr id="12" name="Picture 11" descr="Screen Shot 2014-05-21 at 6.37.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4027" y="1131236"/>
            <a:ext cx="3059099" cy="2228483"/>
          </a:xfrm>
          <a:prstGeom prst="rect">
            <a:avLst/>
          </a:prstGeom>
        </p:spPr>
      </p:pic>
      <p:pic>
        <p:nvPicPr>
          <p:cNvPr id="14" name="Picture 13" descr="Screen Shot 2014-05-21 at 6.40.0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7017" y="3707745"/>
            <a:ext cx="2792165" cy="2058045"/>
          </a:xfrm>
          <a:prstGeom prst="rect">
            <a:avLst/>
          </a:prstGeom>
        </p:spPr>
      </p:pic>
    </p:spTree>
    <p:extLst>
      <p:ext uri="{BB962C8B-B14F-4D97-AF65-F5344CB8AC3E}">
        <p14:creationId xmlns:p14="http://schemas.microsoft.com/office/powerpoint/2010/main" val="46647335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a:latin typeface="Calibri" charset="0"/>
              </a:rPr>
              <a:t>What are we seeing?</a:t>
            </a: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dirty="0" smtClean="0">
                <a:ea typeface="+mn-ea"/>
                <a:cs typeface="+mn-cs"/>
              </a:rPr>
              <a:t>IPv6 deployment </a:t>
            </a:r>
            <a:r>
              <a:rPr lang="en-US" dirty="0">
                <a:ea typeface="+mn-ea"/>
                <a:cs typeface="+mn-cs"/>
              </a:rPr>
              <a:t>is not happening </a:t>
            </a:r>
            <a:r>
              <a:rPr lang="en-US" dirty="0" smtClean="0">
                <a:ea typeface="+mn-ea"/>
                <a:cs typeface="+mn-cs"/>
              </a:rPr>
              <a:t>everywhere.</a:t>
            </a:r>
          </a:p>
          <a:p>
            <a:pPr marL="0" indent="0" eaLnBrk="1" fontAlgn="auto" hangingPunct="1">
              <a:spcAft>
                <a:spcPts val="0"/>
              </a:spcAft>
              <a:buFont typeface="Arial"/>
              <a:buNone/>
              <a:defRPr/>
            </a:pPr>
            <a:endParaRPr lang="en-US" dirty="0" smtClean="0">
              <a:ea typeface="+mn-ea"/>
              <a:cs typeface="+mn-cs"/>
            </a:endParaRPr>
          </a:p>
          <a:p>
            <a:pPr marL="0" indent="0" eaLnBrk="1" fontAlgn="auto" hangingPunct="1">
              <a:spcAft>
                <a:spcPts val="0"/>
              </a:spcAft>
              <a:buFont typeface="Arial"/>
              <a:buNone/>
              <a:defRPr/>
            </a:pPr>
            <a:r>
              <a:rPr lang="en-US" dirty="0" smtClean="0">
                <a:ea typeface="+mn-ea"/>
                <a:cs typeface="+mn-cs"/>
              </a:rPr>
              <a:t>IPv6 is not happening all at once.</a:t>
            </a:r>
          </a:p>
          <a:p>
            <a:pPr marL="0" indent="0" eaLnBrk="1" fontAlgn="auto" hangingPunct="1">
              <a:spcAft>
                <a:spcPts val="0"/>
              </a:spcAft>
              <a:buFont typeface="Arial"/>
              <a:buNone/>
              <a:defRPr/>
            </a:pPr>
            <a:endParaRPr lang="en-US" dirty="0" smtClean="0">
              <a:ea typeface="+mn-ea"/>
              <a:cs typeface="+mn-cs"/>
            </a:endParaRPr>
          </a:p>
          <a:p>
            <a:pPr marL="0" indent="0" eaLnBrk="1" fontAlgn="auto" hangingPunct="1">
              <a:spcAft>
                <a:spcPts val="0"/>
              </a:spcAft>
              <a:buFont typeface="Arial"/>
              <a:buNone/>
              <a:defRPr/>
            </a:pPr>
            <a:r>
              <a:rPr lang="en-US" dirty="0" smtClean="0">
                <a:ea typeface="+mn-ea"/>
                <a:cs typeface="+mn-cs"/>
              </a:rPr>
              <a:t>But it IS happening. </a:t>
            </a:r>
          </a:p>
          <a:p>
            <a:pPr marL="0" indent="0" eaLnBrk="1" fontAlgn="auto" hangingPunct="1">
              <a:spcAft>
                <a:spcPts val="0"/>
              </a:spcAft>
              <a:buFont typeface="Arial"/>
              <a:buNone/>
              <a:defRPr/>
            </a:pPr>
            <a:endParaRPr lang="en-US" dirty="0">
              <a:ea typeface="+mn-ea"/>
              <a:cs typeface="+mn-cs"/>
            </a:endParaRPr>
          </a:p>
        </p:txBody>
      </p:sp>
    </p:spTree>
    <p:extLst>
      <p:ext uri="{BB962C8B-B14F-4D97-AF65-F5344CB8AC3E}">
        <p14:creationId xmlns:p14="http://schemas.microsoft.com/office/powerpoint/2010/main" val="7168343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52912" y="1651470"/>
            <a:ext cx="5234654" cy="3916530"/>
          </a:xfrm>
          <a:prstGeom prst="rect">
            <a:avLst/>
          </a:prstGeom>
          <a:solidFill>
            <a:srgbClr val="FFFFFF"/>
          </a:solidFill>
          <a:ln>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Shot 2013-08-25 at 7.56.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912" y="1651470"/>
            <a:ext cx="5234654" cy="3916530"/>
          </a:xfrm>
          <a:prstGeom prst="rect">
            <a:avLst/>
          </a:prstGeom>
        </p:spPr>
      </p:pic>
      <p:sp>
        <p:nvSpPr>
          <p:cNvPr id="2" name="Title 1"/>
          <p:cNvSpPr>
            <a:spLocks noGrp="1"/>
          </p:cNvSpPr>
          <p:nvPr>
            <p:ph type="title"/>
          </p:nvPr>
        </p:nvSpPr>
        <p:spPr/>
        <p:txBody>
          <a:bodyPr/>
          <a:lstStyle/>
          <a:p>
            <a:r>
              <a:rPr lang="en-US" dirty="0" smtClean="0"/>
              <a:t>12 years ago, in China</a:t>
            </a:r>
            <a:endParaRPr lang="en-US" dirty="0"/>
          </a:p>
        </p:txBody>
      </p:sp>
    </p:spTree>
    <p:extLst>
      <p:ext uri="{BB962C8B-B14F-4D97-AF65-F5344CB8AC3E}">
        <p14:creationId xmlns:p14="http://schemas.microsoft.com/office/powerpoint/2010/main" val="7788798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a:latin typeface="Calibri" charset="0"/>
              </a:rPr>
              <a:t>What are we seeing?</a:t>
            </a: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dirty="0" smtClean="0">
                <a:ea typeface="+mn-ea"/>
                <a:cs typeface="+mn-cs"/>
              </a:rPr>
              <a:t>What </a:t>
            </a:r>
            <a:r>
              <a:rPr lang="en-US" dirty="0">
                <a:ea typeface="+mn-ea"/>
                <a:cs typeface="+mn-cs"/>
              </a:rPr>
              <a:t>we appear to be seeing are concentrated areas of quite intense IPv6 activity. </a:t>
            </a:r>
            <a:endParaRPr lang="en-US" dirty="0" smtClean="0">
              <a:ea typeface="+mn-ea"/>
              <a:cs typeface="+mn-cs"/>
            </a:endParaRPr>
          </a:p>
        </p:txBody>
      </p:sp>
    </p:spTree>
    <p:extLst>
      <p:ext uri="{BB962C8B-B14F-4D97-AF65-F5344CB8AC3E}">
        <p14:creationId xmlns:p14="http://schemas.microsoft.com/office/powerpoint/2010/main" val="122631984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dirty="0">
                <a:latin typeface="Calibri" charset="0"/>
              </a:rPr>
              <a:t>Is </a:t>
            </a:r>
            <a:r>
              <a:rPr lang="en-US" dirty="0" smtClean="0">
                <a:latin typeface="Calibri" charset="0"/>
              </a:rPr>
              <a:t>IPv6 </a:t>
            </a:r>
            <a:r>
              <a:rPr lang="en-US" dirty="0">
                <a:latin typeface="Calibri" charset="0"/>
              </a:rPr>
              <a:t>still </a:t>
            </a:r>
            <a:r>
              <a:rPr lang="en-US" dirty="0" smtClean="0">
                <a:latin typeface="Calibri" charset="0"/>
              </a:rPr>
              <a:t>“A Waiting Game”?</a:t>
            </a:r>
            <a:endParaRPr lang="en-US" dirty="0">
              <a:latin typeface="Calibri" charset="0"/>
            </a:endParaRPr>
          </a:p>
        </p:txBody>
      </p:sp>
      <p:sp>
        <p:nvSpPr>
          <p:cNvPr id="3" name="Content Placeholder 2"/>
          <p:cNvSpPr>
            <a:spLocks noGrp="1"/>
          </p:cNvSpPr>
          <p:nvPr>
            <p:ph idx="1"/>
          </p:nvPr>
        </p:nvSpPr>
        <p:spPr>
          <a:xfrm>
            <a:off x="311727" y="1600200"/>
            <a:ext cx="8589817" cy="4525963"/>
          </a:xfrm>
        </p:spPr>
        <p:txBody>
          <a:bodyPr rtlCol="0">
            <a:normAutofit/>
          </a:bodyPr>
          <a:lstStyle/>
          <a:p>
            <a:pPr marL="0" indent="0" eaLnBrk="1" fontAlgn="auto" hangingPunct="1">
              <a:spcAft>
                <a:spcPts val="0"/>
              </a:spcAft>
              <a:buFont typeface="Arial"/>
              <a:buNone/>
              <a:defRPr/>
            </a:pPr>
            <a:r>
              <a:rPr lang="en-US" dirty="0" smtClean="0">
                <a:ea typeface="+mn-ea"/>
                <a:cs typeface="+mn-cs"/>
              </a:rPr>
              <a:t>So far what we have heard from many industry actors about IPv6 is: </a:t>
            </a:r>
            <a:endParaRPr lang="en-US" dirty="0" smtClean="0">
              <a:ea typeface="+mn-ea"/>
              <a:cs typeface="+mn-cs"/>
            </a:endParaRPr>
          </a:p>
          <a:p>
            <a:pPr marL="0" indent="0" eaLnBrk="1" fontAlgn="auto" hangingPunct="1">
              <a:spcAft>
                <a:spcPts val="0"/>
              </a:spcAft>
              <a:buFont typeface="Arial"/>
              <a:buNone/>
              <a:defRPr/>
            </a:pPr>
            <a:endParaRPr lang="en-US" dirty="0"/>
          </a:p>
          <a:p>
            <a:pPr marL="0" indent="0" eaLnBrk="1" fontAlgn="auto" hangingPunct="1">
              <a:spcAft>
                <a:spcPts val="0"/>
              </a:spcAft>
              <a:buFont typeface="Arial"/>
              <a:buNone/>
              <a:defRPr/>
            </a:pPr>
            <a:endParaRPr lang="en-US" dirty="0" smtClean="0">
              <a:ea typeface="+mn-ea"/>
              <a:cs typeface="+mn-cs"/>
            </a:endParaRPr>
          </a:p>
          <a:p>
            <a:pPr marL="0" indent="0" eaLnBrk="1" fontAlgn="auto" hangingPunct="1">
              <a:spcAft>
                <a:spcPts val="0"/>
              </a:spcAft>
              <a:buFont typeface="Arial"/>
              <a:buNone/>
              <a:defRPr/>
            </a:pPr>
            <a:r>
              <a:rPr lang="en-US" dirty="0" smtClean="0">
                <a:ea typeface="+mn-ea"/>
                <a:cs typeface="+mn-cs"/>
              </a:rPr>
              <a:t>“</a:t>
            </a:r>
            <a:r>
              <a:rPr lang="en-US" dirty="0" smtClean="0">
                <a:ea typeface="+mn-ea"/>
                <a:cs typeface="+mn-cs"/>
              </a:rPr>
              <a:t>I’m waiting for others. I’ll jump when </a:t>
            </a:r>
            <a:r>
              <a:rPr lang="en-US" dirty="0" smtClean="0">
                <a:ea typeface="+mn-ea"/>
                <a:cs typeface="+mn-cs"/>
              </a:rPr>
              <a:t>they jump</a:t>
            </a:r>
            <a:r>
              <a:rPr lang="en-US" dirty="0" smtClean="0">
                <a:ea typeface="+mn-ea"/>
                <a:cs typeface="+mn-cs"/>
              </a:rPr>
              <a:t>.”</a:t>
            </a:r>
            <a:br>
              <a:rPr lang="en-US" dirty="0" smtClean="0">
                <a:ea typeface="+mn-ea"/>
                <a:cs typeface="+mn-cs"/>
              </a:rPr>
            </a:br>
            <a:endParaRPr lang="en-US" dirty="0">
              <a:ea typeface="+mn-ea"/>
              <a:cs typeface="+mn-cs"/>
            </a:endParaRPr>
          </a:p>
        </p:txBody>
      </p:sp>
    </p:spTree>
    <p:extLst>
      <p:ext uri="{BB962C8B-B14F-4D97-AF65-F5344CB8AC3E}">
        <p14:creationId xmlns:p14="http://schemas.microsoft.com/office/powerpoint/2010/main" val="278556700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dirty="0">
                <a:latin typeface="Calibri" charset="0"/>
              </a:rPr>
              <a:t>Is </a:t>
            </a:r>
            <a:r>
              <a:rPr lang="en-US" dirty="0" smtClean="0">
                <a:latin typeface="Calibri" charset="0"/>
              </a:rPr>
              <a:t>IPv6 </a:t>
            </a:r>
            <a:r>
              <a:rPr lang="en-US" dirty="0">
                <a:latin typeface="Calibri" charset="0"/>
              </a:rPr>
              <a:t>still </a:t>
            </a:r>
            <a:r>
              <a:rPr lang="en-US" dirty="0" smtClean="0">
                <a:latin typeface="Calibri" charset="0"/>
              </a:rPr>
              <a:t>“A Waiting Game”?</a:t>
            </a:r>
            <a:endParaRPr lang="en-US" dirty="0">
              <a:latin typeface="Calibri" charset="0"/>
            </a:endParaRP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dirty="0" smtClean="0">
                <a:ea typeface="+mn-ea"/>
                <a:cs typeface="+mn-cs"/>
              </a:rPr>
              <a:t>In the past year we have seen a number of major commercial network service operators, primarily in the United States, Japan, Germany, France, Switzerland, China and Romania, launch programs that integrate IPv6 services into their mass market retail offerings. </a:t>
            </a:r>
          </a:p>
        </p:txBody>
      </p:sp>
    </p:spTree>
    <p:extLst>
      <p:ext uri="{BB962C8B-B14F-4D97-AF65-F5344CB8AC3E}">
        <p14:creationId xmlns:p14="http://schemas.microsoft.com/office/powerpoint/2010/main" val="378602181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dirty="0">
                <a:latin typeface="Calibri" charset="0"/>
              </a:rPr>
              <a:t>Is </a:t>
            </a:r>
            <a:r>
              <a:rPr lang="en-US" dirty="0" smtClean="0">
                <a:latin typeface="Calibri" charset="0"/>
              </a:rPr>
              <a:t>IPv6 </a:t>
            </a:r>
            <a:r>
              <a:rPr lang="en-US" dirty="0">
                <a:latin typeface="Calibri" charset="0"/>
              </a:rPr>
              <a:t>still </a:t>
            </a:r>
            <a:r>
              <a:rPr lang="en-US" dirty="0" smtClean="0">
                <a:latin typeface="Calibri" charset="0"/>
              </a:rPr>
              <a:t>“A Waiting Game”?</a:t>
            </a:r>
            <a:endParaRPr lang="en-US" dirty="0">
              <a:latin typeface="Calibri" charset="0"/>
            </a:endParaRP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dirty="0" smtClean="0">
                <a:ea typeface="+mn-ea"/>
                <a:cs typeface="+mn-cs"/>
              </a:rPr>
              <a:t>Is this </a:t>
            </a:r>
            <a:r>
              <a:rPr lang="en-US" dirty="0" smtClean="0">
                <a:ea typeface="+mn-ea"/>
                <a:cs typeface="+mn-cs"/>
              </a:rPr>
              <a:t>effort by a few large scale service providers enough </a:t>
            </a:r>
            <a:r>
              <a:rPr lang="en-US" dirty="0" smtClean="0">
                <a:ea typeface="+mn-ea"/>
                <a:cs typeface="+mn-cs"/>
              </a:rPr>
              <a:t>to break out of the </a:t>
            </a:r>
            <a:r>
              <a:rPr lang="en-US" dirty="0" smtClean="0">
                <a:ea typeface="+mn-ea"/>
                <a:cs typeface="+mn-cs"/>
              </a:rPr>
              <a:t>general waiting </a:t>
            </a:r>
            <a:r>
              <a:rPr lang="en-US" dirty="0" smtClean="0">
                <a:ea typeface="+mn-ea"/>
                <a:cs typeface="+mn-cs"/>
              </a:rPr>
              <a:t>game?</a:t>
            </a:r>
          </a:p>
          <a:p>
            <a:pPr marL="0" indent="0" eaLnBrk="1" fontAlgn="auto" hangingPunct="1">
              <a:spcAft>
                <a:spcPts val="0"/>
              </a:spcAft>
              <a:buFont typeface="Arial"/>
              <a:buNone/>
              <a:defRPr/>
            </a:pPr>
            <a:endParaRPr lang="en-US" dirty="0" smtClean="0">
              <a:ea typeface="+mn-ea"/>
              <a:cs typeface="+mn-cs"/>
            </a:endParaRPr>
          </a:p>
        </p:txBody>
      </p:sp>
    </p:spTree>
    <p:extLst>
      <p:ext uri="{BB962C8B-B14F-4D97-AF65-F5344CB8AC3E}">
        <p14:creationId xmlns:p14="http://schemas.microsoft.com/office/powerpoint/2010/main" val="13938017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dirty="0">
                <a:latin typeface="Calibri" charset="0"/>
              </a:rPr>
              <a:t>Is </a:t>
            </a:r>
            <a:r>
              <a:rPr lang="en-US" dirty="0" smtClean="0">
                <a:latin typeface="Calibri" charset="0"/>
              </a:rPr>
              <a:t>IPv6 </a:t>
            </a:r>
            <a:r>
              <a:rPr lang="en-US" dirty="0">
                <a:latin typeface="Calibri" charset="0"/>
              </a:rPr>
              <a:t>still </a:t>
            </a:r>
            <a:r>
              <a:rPr lang="en-US" dirty="0" smtClean="0">
                <a:latin typeface="Calibri" charset="0"/>
              </a:rPr>
              <a:t>“A Waiting Game”?</a:t>
            </a:r>
            <a:endParaRPr lang="en-US" dirty="0">
              <a:latin typeface="Calibri" charset="0"/>
            </a:endParaRPr>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a:buNone/>
              <a:defRPr/>
            </a:pPr>
            <a:r>
              <a:rPr lang="en-US" dirty="0" smtClean="0">
                <a:ea typeface="+mn-ea"/>
                <a:cs typeface="+mn-cs"/>
              </a:rPr>
              <a:t>Is this effort by a few large scale service providers enough to break out of the general waiting game?</a:t>
            </a:r>
          </a:p>
          <a:p>
            <a:pPr marL="0" indent="0" eaLnBrk="1" fontAlgn="auto" hangingPunct="1">
              <a:spcAft>
                <a:spcPts val="0"/>
              </a:spcAft>
              <a:buFont typeface="Arial"/>
              <a:buNone/>
              <a:defRPr/>
            </a:pPr>
            <a:endParaRPr lang="en-US" dirty="0" smtClean="0">
              <a:ea typeface="+mn-ea"/>
              <a:cs typeface="+mn-cs"/>
            </a:endParaRPr>
          </a:p>
          <a:p>
            <a:pPr marL="0" indent="0" eaLnBrk="1" fontAlgn="auto" hangingPunct="1">
              <a:spcAft>
                <a:spcPts val="0"/>
              </a:spcAft>
              <a:buFont typeface="Arial"/>
              <a:buNone/>
              <a:defRPr/>
            </a:pPr>
            <a:r>
              <a:rPr lang="en-US" dirty="0" smtClean="0">
                <a:ea typeface="+mn-ea"/>
                <a:cs typeface="+mn-cs"/>
              </a:rPr>
              <a:t>I’d like to think so!</a:t>
            </a:r>
            <a:endParaRPr lang="en-US" dirty="0">
              <a:ea typeface="+mn-ea"/>
              <a:cs typeface="+mn-cs"/>
            </a:endParaRPr>
          </a:p>
        </p:txBody>
      </p:sp>
    </p:spTree>
    <p:extLst>
      <p:ext uri="{BB962C8B-B14F-4D97-AF65-F5344CB8AC3E}">
        <p14:creationId xmlns:p14="http://schemas.microsoft.com/office/powerpoint/2010/main" val="330460961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3111262"/>
            <a:ext cx="7560840" cy="2736304"/>
          </a:xfrm>
          <a:prstGeom prst="rect">
            <a:avLst/>
          </a:prstGeom>
          <a:solidFill>
            <a:schemeClr val="bg2">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 question to each </a:t>
            </a:r>
            <a:r>
              <a:rPr lang="en-US" smtClean="0"/>
              <a:t>of you…</a:t>
            </a:r>
            <a:endParaRPr lang="en-US" dirty="0"/>
          </a:p>
        </p:txBody>
      </p:sp>
      <p:sp>
        <p:nvSpPr>
          <p:cNvPr id="3" name="Content Placeholder 2"/>
          <p:cNvSpPr>
            <a:spLocks noGrp="1"/>
          </p:cNvSpPr>
          <p:nvPr>
            <p:ph idx="1"/>
          </p:nvPr>
        </p:nvSpPr>
        <p:spPr>
          <a:xfrm>
            <a:off x="899592" y="1600200"/>
            <a:ext cx="7848872" cy="4565103"/>
          </a:xfrm>
        </p:spPr>
        <p:txBody>
          <a:bodyPr/>
          <a:lstStyle/>
          <a:p>
            <a:pPr marL="0" indent="0">
              <a:buNone/>
            </a:pPr>
            <a:r>
              <a:rPr lang="en-US" dirty="0" smtClean="0"/>
              <a:t>How many IPv6 presentations have you sat through?</a:t>
            </a:r>
          </a:p>
          <a:p>
            <a:pPr marL="0" indent="0">
              <a:buNone/>
            </a:pPr>
            <a:endParaRPr lang="en-US" dirty="0"/>
          </a:p>
          <a:p>
            <a:pPr marL="0" indent="0">
              <a:spcBef>
                <a:spcPts val="1100"/>
              </a:spcBef>
              <a:buNone/>
            </a:pPr>
            <a:r>
              <a:rPr lang="en-US" dirty="0" smtClean="0"/>
              <a:t>	</a:t>
            </a:r>
            <a:r>
              <a:rPr lang="en-US" sz="2000" dirty="0" smtClean="0">
                <a:latin typeface="Powderfinger Type"/>
                <a:cs typeface="Powderfinger Type"/>
              </a:rPr>
              <a:t>21?</a:t>
            </a:r>
          </a:p>
          <a:p>
            <a:pPr marL="0" indent="0">
              <a:spcBef>
                <a:spcPts val="1100"/>
              </a:spcBef>
              <a:buNone/>
            </a:pPr>
            <a:r>
              <a:rPr lang="en-US" sz="2000" dirty="0" smtClean="0">
                <a:latin typeface="Powderfinger Type"/>
                <a:cs typeface="Powderfinger Type"/>
              </a:rPr>
              <a:t>	101?</a:t>
            </a:r>
          </a:p>
          <a:p>
            <a:pPr marL="0" indent="0">
              <a:spcBef>
                <a:spcPts val="1100"/>
              </a:spcBef>
              <a:buNone/>
            </a:pPr>
            <a:r>
              <a:rPr lang="en-US" sz="2000" dirty="0" smtClean="0">
                <a:latin typeface="Powderfinger Type"/>
                <a:cs typeface="Powderfinger Type"/>
              </a:rPr>
              <a:t>	1,001?</a:t>
            </a:r>
          </a:p>
          <a:p>
            <a:pPr marL="0" indent="0">
              <a:spcBef>
                <a:spcPts val="1100"/>
              </a:spcBef>
              <a:buNone/>
            </a:pPr>
            <a:r>
              <a:rPr lang="en-US" sz="2000" dirty="0" smtClean="0">
                <a:latin typeface="Powderfinger Type"/>
                <a:cs typeface="Powderfinger Type"/>
              </a:rPr>
              <a:t>	I don</a:t>
            </a:r>
            <a:r>
              <a:rPr lang="fr-FR" sz="2000" dirty="0" smtClean="0">
                <a:latin typeface="Powderfinger Type"/>
                <a:cs typeface="Powderfinger Type"/>
              </a:rPr>
              <a:t>’</a:t>
            </a:r>
            <a:r>
              <a:rPr lang="en-US" sz="2000" dirty="0" smtClean="0">
                <a:latin typeface="Powderfinger Type"/>
                <a:cs typeface="Powderfinger Type"/>
              </a:rPr>
              <a:t>t know – I was comatose by the end!</a:t>
            </a:r>
            <a:endParaRPr lang="en-US" sz="2000" dirty="0">
              <a:latin typeface="Powderfinger Type"/>
              <a:cs typeface="Powderfinger Type"/>
            </a:endParaRPr>
          </a:p>
        </p:txBody>
      </p:sp>
      <p:sp>
        <p:nvSpPr>
          <p:cNvPr id="5" name="Frame 4"/>
          <p:cNvSpPr/>
          <p:nvPr/>
        </p:nvSpPr>
        <p:spPr>
          <a:xfrm>
            <a:off x="1090620" y="3524768"/>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Frame 5"/>
          <p:cNvSpPr/>
          <p:nvPr/>
        </p:nvSpPr>
        <p:spPr>
          <a:xfrm>
            <a:off x="1090620" y="3998498"/>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1090620" y="4472228"/>
            <a:ext cx="288032" cy="24420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1090620" y="4945957"/>
            <a:ext cx="288032" cy="234995"/>
          </a:xfrm>
          <a:prstGeom prst="fram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eeform 9"/>
          <p:cNvSpPr/>
          <p:nvPr/>
        </p:nvSpPr>
        <p:spPr>
          <a:xfrm>
            <a:off x="1052580" y="4820912"/>
            <a:ext cx="398080" cy="293977"/>
          </a:xfrm>
          <a:custGeom>
            <a:avLst/>
            <a:gdLst>
              <a:gd name="connsiteX0" fmla="*/ 0 w 398080"/>
              <a:gd name="connsiteY0" fmla="*/ 132682 h 293977"/>
              <a:gd name="connsiteX1" fmla="*/ 151649 w 398080"/>
              <a:gd name="connsiteY1" fmla="*/ 293795 h 293977"/>
              <a:gd name="connsiteX2" fmla="*/ 236952 w 398080"/>
              <a:gd name="connsiteY2" fmla="*/ 161113 h 293977"/>
              <a:gd name="connsiteX3" fmla="*/ 398080 w 398080"/>
              <a:gd name="connsiteY3" fmla="*/ 0 h 293977"/>
            </a:gdLst>
            <a:ahLst/>
            <a:cxnLst>
              <a:cxn ang="0">
                <a:pos x="connsiteX0" y="connsiteY0"/>
              </a:cxn>
              <a:cxn ang="0">
                <a:pos x="connsiteX1" y="connsiteY1"/>
              </a:cxn>
              <a:cxn ang="0">
                <a:pos x="connsiteX2" y="connsiteY2"/>
              </a:cxn>
              <a:cxn ang="0">
                <a:pos x="connsiteX3" y="connsiteY3"/>
              </a:cxn>
            </a:cxnLst>
            <a:rect l="l" t="t" r="r" b="b"/>
            <a:pathLst>
              <a:path w="398080" h="293977">
                <a:moveTo>
                  <a:pt x="0" y="132682"/>
                </a:moveTo>
                <a:cubicBezTo>
                  <a:pt x="56078" y="210869"/>
                  <a:pt x="112157" y="289057"/>
                  <a:pt x="151649" y="293795"/>
                </a:cubicBezTo>
                <a:cubicBezTo>
                  <a:pt x="191141" y="298533"/>
                  <a:pt x="195880" y="210079"/>
                  <a:pt x="236952" y="161113"/>
                </a:cubicBezTo>
                <a:cubicBezTo>
                  <a:pt x="278024" y="112147"/>
                  <a:pt x="398080" y="0"/>
                  <a:pt x="398080" y="0"/>
                </a:cubicBez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4535062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89" y="2130695"/>
            <a:ext cx="4434340" cy="1470025"/>
          </a:xfrm>
        </p:spPr>
        <p:txBody>
          <a:bodyPr/>
          <a:lstStyle/>
          <a:p>
            <a:r>
              <a:rPr lang="en-US" sz="8700" dirty="0">
                <a:latin typeface="Max's Handwritin"/>
                <a:cs typeface="Max's Handwritin"/>
              </a:rPr>
              <a:t>Thank You!</a:t>
            </a:r>
          </a:p>
        </p:txBody>
      </p:sp>
      <p:pic>
        <p:nvPicPr>
          <p:cNvPr id="4" name="Picture 8" descr="f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1312" y="144462"/>
            <a:ext cx="4751388" cy="671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324631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19487" y="1192098"/>
            <a:ext cx="6055103" cy="4293406"/>
          </a:xfrm>
          <a:prstGeom prst="rect">
            <a:avLst/>
          </a:prstGeom>
          <a:solidFill>
            <a:srgbClr val="FFFFFF"/>
          </a:solidFill>
          <a:ln>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creen Shot 2013-08-26 at 10.34.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488" y="1201695"/>
            <a:ext cx="5991569" cy="4510097"/>
          </a:xfrm>
          <a:prstGeom prst="rect">
            <a:avLst/>
          </a:prstGeom>
        </p:spPr>
      </p:pic>
      <p:sp>
        <p:nvSpPr>
          <p:cNvPr id="2" name="Title 1"/>
          <p:cNvSpPr>
            <a:spLocks noGrp="1"/>
          </p:cNvSpPr>
          <p:nvPr>
            <p:ph type="title"/>
          </p:nvPr>
        </p:nvSpPr>
        <p:spPr/>
        <p:txBody>
          <a:bodyPr/>
          <a:lstStyle/>
          <a:p>
            <a:r>
              <a:rPr lang="en-US" dirty="0" smtClean="0"/>
              <a:t>On IPv6 Myths</a:t>
            </a:r>
            <a:endParaRPr lang="en-US" dirty="0"/>
          </a:p>
        </p:txBody>
      </p:sp>
      <p:sp>
        <p:nvSpPr>
          <p:cNvPr id="5" name="TextBox 4"/>
          <p:cNvSpPr txBox="1"/>
          <p:nvPr/>
        </p:nvSpPr>
        <p:spPr>
          <a:xfrm>
            <a:off x="323528" y="5517232"/>
            <a:ext cx="8424936" cy="648072"/>
          </a:xfrm>
          <a:prstGeom prst="rect">
            <a:avLst/>
          </a:prstGeom>
          <a:solidFill>
            <a:schemeClr val="bg1">
              <a:lumMod val="85000"/>
            </a:schemeClr>
          </a:solidFill>
        </p:spPr>
        <p:txBody>
          <a:bodyPr wrap="square" rtlCol="0">
            <a:spAutoFit/>
          </a:bodyPr>
          <a:lstStyle/>
          <a:p>
            <a:r>
              <a:rPr lang="en-US" dirty="0" smtClean="0"/>
              <a:t>The “anti-hype” message – IPv6 is not brighter, shiner, or more miraculous. It just has more addresses!</a:t>
            </a:r>
            <a:endParaRPr lang="en-US" dirty="0"/>
          </a:p>
        </p:txBody>
      </p:sp>
    </p:spTree>
    <p:extLst>
      <p:ext uri="{BB962C8B-B14F-4D97-AF65-F5344CB8AC3E}">
        <p14:creationId xmlns:p14="http://schemas.microsoft.com/office/powerpoint/2010/main" val="1065263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08-26 at 10.36.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990" y="998392"/>
            <a:ext cx="6897617" cy="5166911"/>
          </a:xfrm>
          <a:prstGeom prst="rect">
            <a:avLst/>
          </a:prstGeom>
        </p:spPr>
      </p:pic>
      <p:sp>
        <p:nvSpPr>
          <p:cNvPr id="2" name="Title 1"/>
          <p:cNvSpPr>
            <a:spLocks noGrp="1"/>
          </p:cNvSpPr>
          <p:nvPr>
            <p:ph type="title"/>
          </p:nvPr>
        </p:nvSpPr>
        <p:spPr>
          <a:xfrm>
            <a:off x="457200" y="94498"/>
            <a:ext cx="8229600" cy="1143000"/>
          </a:xfrm>
        </p:spPr>
        <p:txBody>
          <a:bodyPr/>
          <a:lstStyle/>
          <a:p>
            <a:r>
              <a:rPr lang="en-US" dirty="0" smtClean="0"/>
              <a:t>On IPv6 Myths</a:t>
            </a:r>
            <a:endParaRPr lang="en-US" dirty="0"/>
          </a:p>
        </p:txBody>
      </p:sp>
      <p:sp>
        <p:nvSpPr>
          <p:cNvPr id="5" name="TextBox 4"/>
          <p:cNvSpPr txBox="1"/>
          <p:nvPr/>
        </p:nvSpPr>
        <p:spPr>
          <a:xfrm>
            <a:off x="323528" y="5517232"/>
            <a:ext cx="8424936" cy="648072"/>
          </a:xfrm>
          <a:prstGeom prst="rect">
            <a:avLst/>
          </a:prstGeom>
          <a:solidFill>
            <a:schemeClr val="bg1">
              <a:lumMod val="85000"/>
            </a:schemeClr>
          </a:solidFill>
        </p:spPr>
        <p:txBody>
          <a:bodyPr wrap="square" rtlCol="0">
            <a:spAutoFit/>
          </a:bodyPr>
          <a:lstStyle/>
          <a:p>
            <a:r>
              <a:rPr lang="en-US" dirty="0" smtClean="0"/>
              <a:t>The “anti-hype” message – IPv6 is not brighter, shiner, or more miraculous. It just has more addresses!</a:t>
            </a:r>
            <a:endParaRPr lang="en-US" dirty="0"/>
          </a:p>
        </p:txBody>
      </p:sp>
      <p:sp>
        <p:nvSpPr>
          <p:cNvPr id="7" name="Rectangle 6"/>
          <p:cNvSpPr/>
          <p:nvPr/>
        </p:nvSpPr>
        <p:spPr>
          <a:xfrm>
            <a:off x="1206891" y="1093021"/>
            <a:ext cx="6682933" cy="4293406"/>
          </a:xfrm>
          <a:prstGeom prst="rect">
            <a:avLst/>
          </a:prstGeom>
          <a:noFill/>
          <a:ln>
            <a:solidFill>
              <a:schemeClr val="tx1">
                <a:lumMod val="65000"/>
                <a:lumOff val="3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52878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211</TotalTime>
  <Words>1450</Words>
  <Application>Microsoft Macintosh PowerPoint</Application>
  <PresentationFormat>On-screen Show (4:3)</PresentationFormat>
  <Paragraphs>395</Paragraphs>
  <Slides>76</Slides>
  <Notes>0</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Are we there yet?  20 years of IPv6</vt:lpstr>
      <vt:lpstr>A question to each of you…</vt:lpstr>
      <vt:lpstr>A question to each of you…</vt:lpstr>
      <vt:lpstr>A question to each of you…</vt:lpstr>
      <vt:lpstr>A reminder</vt:lpstr>
      <vt:lpstr>12 years ago, in China</vt:lpstr>
      <vt:lpstr>12 years ago, in China</vt:lpstr>
      <vt:lpstr>On IPv6 Myths</vt:lpstr>
      <vt:lpstr>On IPv6 Myths</vt:lpstr>
      <vt:lpstr>Wavering in the ranks!</vt:lpstr>
      <vt:lpstr>2004: IPv6 Address Policies Revisited</vt:lpstr>
      <vt:lpstr>2005:</vt:lpstr>
      <vt:lpstr>2005: Redefining terms of engagement</vt:lpstr>
      <vt:lpstr>2006:</vt:lpstr>
      <vt:lpstr>PowerPoint Presentation</vt:lpstr>
      <vt:lpstr>PowerPoint Presentation</vt:lpstr>
      <vt:lpstr>2007:</vt:lpstr>
      <vt:lpstr>2008:</vt:lpstr>
      <vt:lpstr>2008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2010 – Invoking Economics!</vt:lpstr>
      <vt:lpstr>2010 – invoking economics!</vt:lpstr>
      <vt:lpstr>2012: Measurement</vt:lpstr>
      <vt:lpstr>Which brings us to…</vt:lpstr>
      <vt:lpstr>6 June 2012</vt:lpstr>
      <vt:lpstr>World IPv6 Launch</vt:lpstr>
      <vt:lpstr>PowerPoint Presentation</vt:lpstr>
      <vt:lpstr>IPv6 BGP Prefix Count</vt:lpstr>
      <vt:lpstr>IPv6 Routed Address Span</vt:lpstr>
      <vt:lpstr>IPv6 Routed AS Count</vt:lpstr>
      <vt:lpstr>IPv6 2011 BGP Vital Statistics</vt:lpstr>
      <vt:lpstr>IPv6 in 2013</vt:lpstr>
      <vt:lpstr>IPv6 – Growth is Slowing</vt:lpstr>
      <vt:lpstr>Some More Questions …</vt:lpstr>
      <vt:lpstr>This is what Google see…</vt:lpstr>
      <vt:lpstr>And this is what Google see…</vt:lpstr>
      <vt:lpstr>And this is what we see…</vt:lpstr>
      <vt:lpstr>And this is what we see…</vt:lpstr>
      <vt:lpstr>And this is what we see…</vt:lpstr>
      <vt:lpstr>And this is what we see…</vt:lpstr>
      <vt:lpstr>Globally Speaking</vt:lpstr>
      <vt:lpstr>Where is IPv6? The National Top 20 – Then and Now</vt:lpstr>
      <vt:lpstr>Where is IPv6? The National Top 20 – Then and Now</vt:lpstr>
      <vt:lpstr>Nationally, who’s been active in deploying IPv6 over the past year?</vt:lpstr>
      <vt:lpstr>And Some Countries…</vt:lpstr>
      <vt:lpstr>Drilling down to the AS level…</vt:lpstr>
      <vt:lpstr>Moving on…</vt:lpstr>
      <vt:lpstr>Moving on…</vt:lpstr>
      <vt:lpstr>Further afield</vt:lpstr>
      <vt:lpstr>What are we seeing?</vt:lpstr>
      <vt:lpstr>What are we seeing?</vt:lpstr>
      <vt:lpstr>Is IPv6 still “A Waiting Game”?</vt:lpstr>
      <vt:lpstr>Is IPv6 still “A Waiting Game”?</vt:lpstr>
      <vt:lpstr>Is IPv6 still “A Waiting Game”?</vt:lpstr>
      <vt:lpstr>Is IPv6 still “A Waiting Game”?</vt:lpstr>
      <vt:lpstr>A question to each of you…</vt:lpstr>
      <vt:lpstr>Thank You!</vt:lpstr>
    </vt:vector>
  </TitlesOfParts>
  <Company>APNIC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we there yet?  (12 years of IPv6 Presentations)</dc:title>
  <dc:creator>Geoff Huston</dc:creator>
  <cp:lastModifiedBy>Geoff Huston</cp:lastModifiedBy>
  <cp:revision>17</cp:revision>
  <dcterms:created xsi:type="dcterms:W3CDTF">2014-04-11T01:19:55Z</dcterms:created>
  <dcterms:modified xsi:type="dcterms:W3CDTF">2014-05-21T08:43:25Z</dcterms:modified>
</cp:coreProperties>
</file>